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380" r:id="rId3"/>
    <p:sldId id="295" r:id="rId4"/>
    <p:sldId id="298" r:id="rId5"/>
    <p:sldId id="257" r:id="rId6"/>
    <p:sldId id="299" r:id="rId7"/>
    <p:sldId id="301" r:id="rId8"/>
    <p:sldId id="378" r:id="rId9"/>
    <p:sldId id="302" r:id="rId10"/>
    <p:sldId id="300" r:id="rId11"/>
    <p:sldId id="391" r:id="rId12"/>
    <p:sldId id="379" r:id="rId13"/>
    <p:sldId id="356" r:id="rId14"/>
    <p:sldId id="304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65" r:id="rId24"/>
    <p:sldId id="370" r:id="rId25"/>
    <p:sldId id="377" r:id="rId26"/>
    <p:sldId id="315" r:id="rId27"/>
    <p:sldId id="387" r:id="rId28"/>
    <p:sldId id="386" r:id="rId29"/>
    <p:sldId id="367" r:id="rId30"/>
    <p:sldId id="320" r:id="rId31"/>
    <p:sldId id="321" r:id="rId32"/>
    <p:sldId id="323" r:id="rId33"/>
    <p:sldId id="389" r:id="rId34"/>
    <p:sldId id="390" r:id="rId35"/>
    <p:sldId id="384" r:id="rId36"/>
    <p:sldId id="388" r:id="rId37"/>
    <p:sldId id="348" r:id="rId38"/>
    <p:sldId id="324" r:id="rId39"/>
    <p:sldId id="325" r:id="rId40"/>
    <p:sldId id="327" r:id="rId41"/>
    <p:sldId id="346" r:id="rId42"/>
    <p:sldId id="328" r:id="rId43"/>
    <p:sldId id="326" r:id="rId44"/>
    <p:sldId id="369" r:id="rId45"/>
    <p:sldId id="406" r:id="rId46"/>
    <p:sldId id="368" r:id="rId47"/>
    <p:sldId id="329" r:id="rId48"/>
    <p:sldId id="330" r:id="rId49"/>
    <p:sldId id="372" r:id="rId50"/>
    <p:sldId id="373" r:id="rId51"/>
    <p:sldId id="374" r:id="rId52"/>
    <p:sldId id="347" r:id="rId53"/>
    <p:sldId id="381" r:id="rId54"/>
    <p:sldId id="405" r:id="rId55"/>
    <p:sldId id="396" r:id="rId56"/>
    <p:sldId id="404" r:id="rId57"/>
    <p:sldId id="332" r:id="rId58"/>
    <p:sldId id="333" r:id="rId59"/>
    <p:sldId id="337" r:id="rId60"/>
    <p:sldId id="336" r:id="rId61"/>
    <p:sldId id="338" r:id="rId62"/>
    <p:sldId id="358" r:id="rId63"/>
    <p:sldId id="340" r:id="rId64"/>
    <p:sldId id="341" r:id="rId65"/>
    <p:sldId id="343" r:id="rId66"/>
    <p:sldId id="342" r:id="rId67"/>
    <p:sldId id="344" r:id="rId68"/>
    <p:sldId id="345" r:id="rId69"/>
    <p:sldId id="355" r:id="rId70"/>
    <p:sldId id="366" r:id="rId71"/>
    <p:sldId id="371" r:id="rId72"/>
    <p:sldId id="349" r:id="rId73"/>
    <p:sldId id="350" r:id="rId74"/>
    <p:sldId id="351" r:id="rId75"/>
    <p:sldId id="397" r:id="rId76"/>
    <p:sldId id="407" r:id="rId77"/>
    <p:sldId id="399" r:id="rId78"/>
    <p:sldId id="400" r:id="rId79"/>
    <p:sldId id="401" r:id="rId80"/>
    <p:sldId id="402" r:id="rId81"/>
    <p:sldId id="403" r:id="rId82"/>
    <p:sldId id="353" r:id="rId83"/>
    <p:sldId id="354" r:id="rId84"/>
    <p:sldId id="357" r:id="rId85"/>
    <p:sldId id="408" r:id="rId86"/>
    <p:sldId id="409" r:id="rId87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CA7EE-3976-4C21-B580-14592AD750D2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93E9B-6B91-4990-BB0F-F82D5A3545F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11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!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3E9B-6B91-4990-BB0F-F82D5A3545F8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00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5B01F-C698-4E75-916C-E6AD4A57746E}" type="datetimeFigureOut">
              <a:rPr lang="fr-FR" smtClean="0"/>
              <a:pPr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86665-F1A6-4254-96DB-92A4D45E2C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52600"/>
          </a:xfrm>
        </p:spPr>
        <p:txBody>
          <a:bodyPr/>
          <a:lstStyle/>
          <a:p>
            <a:r>
              <a:rPr lang="fr-BE" b="1" dirty="0"/>
              <a:t>LE DIAMANT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fr-BE" b="1" dirty="0">
                <a:solidFill>
                  <a:schemeClr val="tx1"/>
                </a:solidFill>
              </a:rPr>
              <a:t>ENTRE</a:t>
            </a:r>
          </a:p>
          <a:p>
            <a:r>
              <a:rPr lang="fr-BE" b="1" dirty="0">
                <a:solidFill>
                  <a:schemeClr val="tx1"/>
                </a:solidFill>
              </a:rPr>
              <a:t>MYTHES ET REALITES</a:t>
            </a:r>
            <a:endParaRPr lang="fr-F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GENESE DE LA KIMBERLITE</a:t>
            </a:r>
            <a:endParaRPr lang="fr-FR" dirty="0"/>
          </a:p>
        </p:txBody>
      </p:sp>
      <p:pic>
        <p:nvPicPr>
          <p:cNvPr id="4" name="Espace réservé du contenu 3" descr="éruption kimberliti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07092" y="1600200"/>
            <a:ext cx="332981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10C5EB7-C9A6-B30F-6D25-FA6F80E8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38125"/>
            <a:ext cx="4524375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85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2EBB6-B893-3E3F-0CDC-151BCF1B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GISEMENTS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B5C811-42FF-674E-A7DC-3287E8BDF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KIMBERLITES : massifs</a:t>
            </a:r>
          </a:p>
          <a:p>
            <a:r>
              <a:rPr lang="fr-FR" dirty="0"/>
              <a:t>GISEMENT DETRITIQUES (éluvions)</a:t>
            </a:r>
          </a:p>
          <a:p>
            <a:r>
              <a:rPr lang="fr-FR" dirty="0"/>
              <a:t>GISEMENT ALLUVIONNAIRES (fleuves, bordures maritimes)</a:t>
            </a:r>
          </a:p>
          <a:p>
            <a:endParaRPr lang="fr-FR" dirty="0"/>
          </a:p>
          <a:p>
            <a:r>
              <a:rPr lang="fr-FR" dirty="0"/>
              <a:t>Les gisements détritiques et alluvionnaires sont fortement enrichis par rapport aux kimberlites grâce à un ségrégation densimétrique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5075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723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/>
              <a:t>PROSPECTION  AEROPORTEE</a:t>
            </a:r>
            <a:br>
              <a:rPr lang="fr-BE" dirty="0"/>
            </a:br>
            <a:r>
              <a:rPr lang="fr-BE" dirty="0"/>
              <a:t>relevés électromagnétiques</a:t>
            </a:r>
            <a:br>
              <a:rPr lang="fr-BE" dirty="0"/>
            </a:br>
            <a:r>
              <a:rPr lang="fr-BE" dirty="0"/>
              <a:t>relevés </a:t>
            </a:r>
            <a:r>
              <a:rPr lang="fr-BE" dirty="0" err="1"/>
              <a:t>microgravimétriques</a:t>
            </a:r>
            <a:br>
              <a:rPr lang="fr-BE" dirty="0"/>
            </a:br>
            <a:endParaRPr lang="fr-FR" dirty="0"/>
          </a:p>
        </p:txBody>
      </p:sp>
      <p:pic>
        <p:nvPicPr>
          <p:cNvPr id="12290" name="Picture 2" descr="C:\Documents and Settings\Administrateur\Mes documents\MiBA kananga , southern era\Kananga_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420888"/>
            <a:ext cx="6643734" cy="5010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PROSPECTION</a:t>
            </a:r>
            <a:br>
              <a:rPr lang="fr-BE" dirty="0"/>
            </a:br>
            <a:r>
              <a:rPr lang="fr-BE" dirty="0"/>
              <a:t>carottes de sondage</a:t>
            </a:r>
            <a:endParaRPr lang="fr-FR" dirty="0"/>
          </a:p>
        </p:txBody>
      </p:sp>
      <p:pic>
        <p:nvPicPr>
          <p:cNvPr id="4" name="Espace réservé du contenu 3" descr="Exploration - carottes de sond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512" y="2534444"/>
            <a:ext cx="4752975" cy="26574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fr-BE" dirty="0"/>
              <a:t>EXPLOITATION OFF SHORE</a:t>
            </a:r>
            <a:br>
              <a:rPr lang="fr-BE" dirty="0"/>
            </a:br>
            <a:r>
              <a:rPr lang="fr-BE" dirty="0"/>
              <a:t>(Namibie)</a:t>
            </a:r>
            <a:endParaRPr lang="fr-FR" dirty="0"/>
          </a:p>
        </p:txBody>
      </p:sp>
      <p:pic>
        <p:nvPicPr>
          <p:cNvPr id="4" name="Espace réservé du contenu 3" descr="exploitation off-sh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512" y="2196306"/>
            <a:ext cx="4752975" cy="33337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CONCENTRATION</a:t>
            </a:r>
            <a:br>
              <a:rPr lang="fr-BE" dirty="0"/>
            </a:br>
            <a:r>
              <a:rPr lang="fr-BE" dirty="0"/>
              <a:t>séparation par gravité</a:t>
            </a:r>
            <a:endParaRPr lang="fr-FR" dirty="0"/>
          </a:p>
        </p:txBody>
      </p:sp>
      <p:pic>
        <p:nvPicPr>
          <p:cNvPr id="4" name="Espace réservé du contenu 3" descr="DMS Pla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512" y="2110581"/>
            <a:ext cx="4752975" cy="35052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CONCENTRATION</a:t>
            </a:r>
            <a:br>
              <a:rPr lang="fr-BE" dirty="0"/>
            </a:br>
            <a:r>
              <a:rPr lang="fr-BE" dirty="0"/>
              <a:t>séparation par rayons X</a:t>
            </a:r>
            <a:endParaRPr lang="fr-FR" dirty="0"/>
          </a:p>
        </p:txBody>
      </p:sp>
      <p:pic>
        <p:nvPicPr>
          <p:cNvPr id="4" name="Espace réservé du contenu 3" descr="X-ray recovery mach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Avant triage</a:t>
            </a:r>
            <a:endParaRPr lang="fr-FR" dirty="0"/>
          </a:p>
        </p:txBody>
      </p:sp>
      <p:pic>
        <p:nvPicPr>
          <p:cNvPr id="5" name="Espace réservé pour une image  4" descr="Selection of rough diamonds at recovery plan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BE" sz="2000" dirty="0"/>
              <a:t>Mélange de diamants et d’autre minéraux lourds</a:t>
            </a:r>
            <a:endParaRPr lang="fr-FR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Diamants bruts triés de 0,25 à 10 carats</a:t>
            </a:r>
            <a:endParaRPr lang="fr-FR" dirty="0"/>
          </a:p>
        </p:txBody>
      </p:sp>
      <p:pic>
        <p:nvPicPr>
          <p:cNvPr id="5" name="Espace réservé pour une image  4" descr="diamants bruts 0,25 à 10 crt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6" b="22756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E26E44-E6D9-5A73-F6E6-17735381E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Catégories de diamants bruts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Gems : </a:t>
            </a:r>
            <a:r>
              <a:rPr lang="fr-BE" dirty="0" err="1"/>
              <a:t>sawables</a:t>
            </a:r>
            <a:r>
              <a:rPr lang="fr-BE" dirty="0"/>
              <a:t> et </a:t>
            </a:r>
            <a:r>
              <a:rPr lang="fr-BE" dirty="0" err="1"/>
              <a:t>makables</a:t>
            </a:r>
            <a:endParaRPr lang="fr-BE" dirty="0"/>
          </a:p>
          <a:p>
            <a:r>
              <a:rPr lang="fr-BE" dirty="0" err="1"/>
              <a:t>Near</a:t>
            </a:r>
            <a:r>
              <a:rPr lang="fr-BE" dirty="0"/>
              <a:t> gems</a:t>
            </a:r>
          </a:p>
          <a:p>
            <a:r>
              <a:rPr lang="fr-BE" dirty="0"/>
              <a:t>Rejections</a:t>
            </a:r>
          </a:p>
          <a:p>
            <a:r>
              <a:rPr lang="fr-BE" dirty="0" err="1"/>
              <a:t>Coated</a:t>
            </a:r>
            <a:endParaRPr lang="fr-BE" dirty="0"/>
          </a:p>
          <a:p>
            <a:r>
              <a:rPr lang="fr-BE" dirty="0" err="1"/>
              <a:t>Boart</a:t>
            </a:r>
            <a:r>
              <a:rPr lang="fr-BE" dirty="0"/>
              <a:t> (ancien diamant industriel)</a:t>
            </a:r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dirty="0" err="1"/>
              <a:t>Sawable</a:t>
            </a:r>
            <a:r>
              <a:rPr lang="fr-BE" sz="2800" dirty="0"/>
              <a:t> et </a:t>
            </a:r>
            <a:r>
              <a:rPr lang="fr-BE" sz="2800" dirty="0" err="1"/>
              <a:t>makable</a:t>
            </a:r>
            <a:endParaRPr lang="fr-FR" sz="2800" dirty="0"/>
          </a:p>
        </p:txBody>
      </p:sp>
      <p:pic>
        <p:nvPicPr>
          <p:cNvPr id="5" name="Espace réservé pour une image  4" descr="Rough diamond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252" r="9252"/>
          <a:stretch>
            <a:fillRect/>
          </a:stretch>
        </p:blipFill>
        <p:spPr>
          <a:xfrm>
            <a:off x="1860706" y="402430"/>
            <a:ext cx="5864225" cy="4398169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DIAMANT « NGOKAS « </a:t>
            </a:r>
            <a:br>
              <a:rPr lang="fr-BE" dirty="0"/>
            </a:br>
            <a:r>
              <a:rPr lang="fr-BE" dirty="0"/>
              <a:t>266   Carats</a:t>
            </a:r>
            <a:endParaRPr lang="fr-FR" dirty="0"/>
          </a:p>
        </p:txBody>
      </p:sp>
      <p:pic>
        <p:nvPicPr>
          <p:cNvPr id="4" name="Espace réservé du contenu 3" descr="BULUGEA BRUT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33271"/>
            <a:ext cx="7308708" cy="495009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DIAMANT ROSE 32CRTS 15 MILLIONS $</a:t>
            </a:r>
            <a:br>
              <a:rPr lang="fr-BE" dirty="0"/>
            </a:br>
            <a:r>
              <a:rPr lang="fr-BE" dirty="0"/>
              <a:t>Tanzanie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18861"/>
            <a:ext cx="7704856" cy="5139139"/>
          </a:xfrm>
        </p:spPr>
      </p:pic>
    </p:spTree>
    <p:extLst>
      <p:ext uri="{BB962C8B-B14F-4D97-AF65-F5344CB8AC3E}">
        <p14:creationId xmlns:p14="http://schemas.microsoft.com/office/powerpoint/2010/main" val="275888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Constellation 813 </a:t>
            </a:r>
            <a:r>
              <a:rPr lang="fr-BE" dirty="0" err="1"/>
              <a:t>crts</a:t>
            </a:r>
            <a:r>
              <a:rPr lang="fr-BE" dirty="0"/>
              <a:t> 63 millions $</a:t>
            </a:r>
            <a:br>
              <a:rPr lang="fr-BE" dirty="0"/>
            </a:br>
            <a:r>
              <a:rPr lang="fr-BE" dirty="0"/>
              <a:t>Botswana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92536"/>
            <a:ext cx="10086694" cy="5673766"/>
          </a:xfrm>
        </p:spPr>
      </p:pic>
    </p:spTree>
    <p:extLst>
      <p:ext uri="{BB962C8B-B14F-4D97-AF65-F5344CB8AC3E}">
        <p14:creationId xmlns:p14="http://schemas.microsoft.com/office/powerpoint/2010/main" val="1886197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LESEDI LA RONA 1109 </a:t>
            </a:r>
            <a:r>
              <a:rPr lang="fr-BE" dirty="0" err="1"/>
              <a:t>crts</a:t>
            </a:r>
            <a:endParaRPr lang="fr-BE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7296812" cy="4104456"/>
          </a:xfrm>
        </p:spPr>
      </p:pic>
    </p:spTree>
    <p:extLst>
      <p:ext uri="{BB962C8B-B14F-4D97-AF65-F5344CB8AC3E}">
        <p14:creationId xmlns:p14="http://schemas.microsoft.com/office/powerpoint/2010/main" val="379251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PRODUCTION ET EXPORTATION DU DIAMANT BRUT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PAYS PRODUCTEURS ( EN VOLUME )</a:t>
            </a:r>
          </a:p>
          <a:p>
            <a:r>
              <a:rPr lang="fr-BE" dirty="0"/>
              <a:t>PAYS PRODUCTEURS  ( EN VALEUR )</a:t>
            </a:r>
          </a:p>
          <a:p>
            <a:r>
              <a:rPr lang="fr-BE" dirty="0"/>
              <a:t>PAYS EXPORTATEURS</a:t>
            </a:r>
          </a:p>
          <a:p>
            <a:r>
              <a:rPr lang="fr-BE" dirty="0"/>
              <a:t>LES GRANDES SOCIETES MINIERES</a:t>
            </a:r>
          </a:p>
          <a:p>
            <a:r>
              <a:rPr lang="fr-BE" dirty="0"/>
              <a:t>LES « ARTISANS » OU CREUSEURS, légaux ou illégaux</a:t>
            </a:r>
          </a:p>
          <a:p>
            <a:r>
              <a:rPr lang="fr-BE" dirty="0"/>
              <a:t>LE « DIAMANT DU SANG » :  processus de Kimberley</a:t>
            </a: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7126348-AE80-6673-08A0-B6E5E4358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6672"/>
            <a:ext cx="76328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43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30721F-5244-BA5F-C45A-F726115C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96652"/>
            <a:ext cx="705935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3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GRANDES SOCIETES MINIERES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DE BEERS ET FILIALES (</a:t>
            </a:r>
            <a:r>
              <a:rPr lang="fr-BE" dirty="0" err="1"/>
              <a:t>RSA,Botswana,Namibie</a:t>
            </a:r>
            <a:r>
              <a:rPr lang="fr-BE" dirty="0"/>
              <a:t>)</a:t>
            </a:r>
          </a:p>
          <a:p>
            <a:r>
              <a:rPr lang="fr-BE" dirty="0"/>
              <a:t>ALROSA  (</a:t>
            </a:r>
            <a:r>
              <a:rPr lang="fr-BE" dirty="0" err="1"/>
              <a:t>Russsie</a:t>
            </a:r>
            <a:r>
              <a:rPr lang="fr-BE" dirty="0"/>
              <a:t>)</a:t>
            </a:r>
          </a:p>
          <a:p>
            <a:r>
              <a:rPr lang="fr-BE" dirty="0" err="1"/>
              <a:t>BHPBilliton</a:t>
            </a:r>
            <a:r>
              <a:rPr lang="fr-BE" dirty="0"/>
              <a:t> (Canada)</a:t>
            </a:r>
          </a:p>
          <a:p>
            <a:r>
              <a:rPr lang="fr-BE" dirty="0"/>
              <a:t>ENDIAMA (Angola)</a:t>
            </a:r>
          </a:p>
          <a:p>
            <a:endParaRPr lang="fr-BE" dirty="0"/>
          </a:p>
          <a:p>
            <a:r>
              <a:rPr lang="fr-BE" dirty="0"/>
              <a:t>Jusque 2007 : MIBA ( </a:t>
            </a:r>
            <a:r>
              <a:rPr lang="fr-BE" dirty="0" err="1"/>
              <a:t>RDCongo</a:t>
            </a:r>
            <a:r>
              <a:rPr lang="fr-BE" dirty="0"/>
              <a:t>)</a:t>
            </a:r>
          </a:p>
          <a:p>
            <a:r>
              <a:rPr lang="fr-BE" dirty="0"/>
              <a:t>Jusque 2020 : Rio Tinto ( </a:t>
            </a:r>
            <a:r>
              <a:rPr lang="fr-BE" dirty="0" err="1"/>
              <a:t>Argyle</a:t>
            </a:r>
            <a:r>
              <a:rPr lang="fr-BE" dirty="0"/>
              <a:t> en Australie)</a:t>
            </a:r>
          </a:p>
        </p:txBody>
      </p:sp>
    </p:spTree>
    <p:extLst>
      <p:ext uri="{BB962C8B-B14F-4D97-AF65-F5344CB8AC3E}">
        <p14:creationId xmlns:p14="http://schemas.microsoft.com/office/powerpoint/2010/main" val="3230146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fr-BE" dirty="0"/>
              <a:t>PLAN DE L’EXPOSE</a:t>
            </a:r>
            <a:br>
              <a:rPr lang="fr-BE" dirty="0"/>
            </a:br>
            <a:br>
              <a:rPr lang="fr-BE" dirty="0"/>
            </a:br>
            <a:br>
              <a:rPr lang="fr-BE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DIAMANT</a:t>
            </a:r>
          </a:p>
          <a:p>
            <a:r>
              <a:rPr lang="fr-BE" dirty="0"/>
              <a:t>LE DIAMANT BRUT</a:t>
            </a:r>
          </a:p>
          <a:p>
            <a:r>
              <a:rPr lang="fr-BE" dirty="0"/>
              <a:t>LE DIAMANT TAILLE</a:t>
            </a:r>
          </a:p>
          <a:p>
            <a:r>
              <a:rPr lang="fr-BE" dirty="0"/>
              <a:t>LE DIAMANT EN RDCONGO. LA MIBA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IAMANTS\CREUSEURES 1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513" y="481013"/>
            <a:ext cx="7291387" cy="589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Creuseurs artisanaux</a:t>
            </a:r>
            <a:endParaRPr lang="fr-FR" dirty="0"/>
          </a:p>
        </p:txBody>
      </p:sp>
      <p:pic>
        <p:nvPicPr>
          <p:cNvPr id="5" name="Espace réservé pour une image  4" descr="CREUSEURES22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792288" y="1072410"/>
            <a:ext cx="5486400" cy="319553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r-BE" sz="2000" dirty="0"/>
              <a:t>Puits et galeries jusqu’à 30m de profondeur, souvent sans soutènement :accidents mortels fréquents</a:t>
            </a:r>
            <a:endParaRPr lang="fr-FR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MARCHE DU DIAMANT BRUT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BE" dirty="0"/>
              <a:t>LES CENTRES DE NEGOCE : Anvers, Tel-Aviv, Mumbai, Dubaï , </a:t>
            </a:r>
            <a:r>
              <a:rPr lang="fr-BE" dirty="0" err="1"/>
              <a:t>Gaberone</a:t>
            </a:r>
            <a:endParaRPr lang="fr-BE" dirty="0"/>
          </a:p>
          <a:p>
            <a:r>
              <a:rPr lang="fr-BE" dirty="0"/>
              <a:t>Le diamant brut n’est pas un produit standardisé</a:t>
            </a:r>
          </a:p>
          <a:p>
            <a:r>
              <a:rPr lang="fr-BE" dirty="0"/>
              <a:t>Les « vues » ( De Beers ) et les </a:t>
            </a:r>
            <a:r>
              <a:rPr lang="fr-BE" dirty="0" err="1"/>
              <a:t>sightholders</a:t>
            </a:r>
            <a:r>
              <a:rPr lang="fr-BE" dirty="0"/>
              <a:t> : du monopole au « swing </a:t>
            </a:r>
            <a:r>
              <a:rPr lang="fr-BE" dirty="0" err="1"/>
              <a:t>producer</a:t>
            </a:r>
            <a:r>
              <a:rPr lang="fr-BE" dirty="0"/>
              <a:t> » puis au marché tiré par la demande et à l’intégration verticale</a:t>
            </a:r>
          </a:p>
          <a:p>
            <a:r>
              <a:rPr lang="fr-BE" dirty="0"/>
              <a:t>Déplacement des vues de Londres à </a:t>
            </a:r>
            <a:r>
              <a:rPr lang="fr-BE" dirty="0" err="1"/>
              <a:t>Gaberone</a:t>
            </a:r>
            <a:r>
              <a:rPr lang="fr-BE" dirty="0"/>
              <a:t> !</a:t>
            </a:r>
          </a:p>
          <a:p>
            <a:r>
              <a:rPr lang="fr-BE" dirty="0"/>
              <a:t>Contrats et experts</a:t>
            </a:r>
          </a:p>
          <a:p>
            <a:r>
              <a:rPr lang="fr-BE" dirty="0"/>
              <a:t>Les «  tenders » ou ventes aux enchères</a:t>
            </a:r>
          </a:p>
          <a:p>
            <a:r>
              <a:rPr lang="fr-BE" dirty="0"/>
              <a:t>Le prix d’un diamant brut</a:t>
            </a:r>
          </a:p>
          <a:p>
            <a:pPr>
              <a:buNone/>
            </a:pPr>
            <a:r>
              <a:rPr lang="fr-BE" dirty="0"/>
              <a:t> </a:t>
            </a:r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7BDD4A-B04A-3426-DCC8-399E06926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157210" cy="57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27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9546C-6167-BB98-8B98-14E68E28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BE" dirty="0"/>
              <a:t>PIPELINE DU DIAMANT NATUREL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7D9197-4AA6-E10B-E47F-6925E072D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250" y="1340768"/>
            <a:ext cx="8564148" cy="5530037"/>
          </a:xfrm>
        </p:spPr>
      </p:pic>
    </p:spTree>
    <p:extLst>
      <p:ext uri="{BB962C8B-B14F-4D97-AF65-F5344CB8AC3E}">
        <p14:creationId xmlns:p14="http://schemas.microsoft.com/office/powerpoint/2010/main" val="3944392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52B23-9500-2613-2BC3-58A4C2FF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PROBLEMATIQUES DU DIAMANT NATUREL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251BB4-6028-89C2-9507-03A415DD6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/>
              <a:t>La langue d’Esope ?</a:t>
            </a:r>
          </a:p>
          <a:p>
            <a:pPr marL="0" indent="0">
              <a:buNone/>
            </a:pPr>
            <a:r>
              <a:rPr lang="fr-BE" dirty="0"/>
              <a:t>      + Le meilleur : Botswana, Namibie, Canada</a:t>
            </a:r>
          </a:p>
          <a:p>
            <a:pPr marL="0" indent="0">
              <a:buNone/>
            </a:pPr>
            <a:r>
              <a:rPr lang="fr-BE" dirty="0"/>
              <a:t>      + le pire : Angola, Sierra-Leone, Centrafrique, Russie, RDC(?)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Les problèmes :</a:t>
            </a:r>
          </a:p>
          <a:p>
            <a:pPr marL="0" indent="0">
              <a:buNone/>
            </a:pPr>
            <a:r>
              <a:rPr lang="fr-BE" dirty="0"/>
              <a:t>       + diamant du sang</a:t>
            </a:r>
          </a:p>
          <a:p>
            <a:pPr marL="0" indent="0">
              <a:buNone/>
            </a:pPr>
            <a:r>
              <a:rPr lang="fr-BE" dirty="0"/>
              <a:t>       + Financement de la guerre (Russie)</a:t>
            </a:r>
          </a:p>
          <a:p>
            <a:pPr marL="0" indent="0">
              <a:buNone/>
            </a:pPr>
            <a:r>
              <a:rPr lang="fr-BE" dirty="0"/>
              <a:t>       + Excavation minière</a:t>
            </a:r>
          </a:p>
        </p:txBody>
      </p:sp>
    </p:spTree>
    <p:extLst>
      <p:ext uri="{BB962C8B-B14F-4D97-AF65-F5344CB8AC3E}">
        <p14:creationId xmlns:p14="http://schemas.microsoft.com/office/powerpoint/2010/main" val="1674541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7BF98-8917-3AB9-FDE1-92724926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SOLUTIONS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2B341D-5D1B-57E4-9C83-168F391A7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Diamant du sang : le processus de Kimberley (2003) : pas d’achat sans certification de la provenance; 81 pays.</a:t>
            </a:r>
          </a:p>
          <a:p>
            <a:r>
              <a:rPr lang="fr-BE" dirty="0"/>
              <a:t>Diamant russe : boycott décidé par le G7, accord sur le principe mais pas encore sur les moyens ! Janvier 2024 ?</a:t>
            </a:r>
          </a:p>
          <a:p>
            <a:r>
              <a:rPr lang="fr-BE" dirty="0"/>
              <a:t>Volume  d’excavation minière : augmenter la production de diamant synthétique !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39237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DIAMANTS SYNTHETIQUES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fr-BE" dirty="0"/>
              <a:t>Diamants synthétiques : </a:t>
            </a:r>
            <a:r>
              <a:rPr lang="fr-BE" b="1" dirty="0"/>
              <a:t>vrais diamants !</a:t>
            </a:r>
          </a:p>
          <a:p>
            <a:r>
              <a:rPr lang="fr-BE" dirty="0"/>
              <a:t>Procédé HTHP ( hautes pression et température ) : production des diamants industriels, outils de coupe, têtes de forage,…</a:t>
            </a:r>
          </a:p>
          <a:p>
            <a:r>
              <a:rPr lang="fr-BE" dirty="0"/>
              <a:t>Procédé CVD : </a:t>
            </a:r>
            <a:r>
              <a:rPr lang="fr-BE" dirty="0" err="1"/>
              <a:t>chemical</a:t>
            </a:r>
            <a:r>
              <a:rPr lang="fr-BE" dirty="0"/>
              <a:t> </a:t>
            </a:r>
            <a:r>
              <a:rPr lang="fr-BE" dirty="0" err="1"/>
              <a:t>vapour</a:t>
            </a:r>
            <a:r>
              <a:rPr lang="fr-BE" dirty="0"/>
              <a:t> </a:t>
            </a:r>
            <a:r>
              <a:rPr lang="fr-BE" dirty="0" err="1"/>
              <a:t>deposition</a:t>
            </a:r>
            <a:r>
              <a:rPr lang="fr-BE" dirty="0"/>
              <a:t> (1980) : production de diamants bruts de qualité joaillerie</a:t>
            </a:r>
          </a:p>
          <a:p>
            <a:r>
              <a:rPr lang="fr-BE" dirty="0"/>
              <a:t>Cendres de votre conjoint ….</a:t>
            </a:r>
          </a:p>
          <a:p>
            <a:r>
              <a:rPr lang="fr-BE" dirty="0"/>
              <a:t>Diamants traités</a:t>
            </a:r>
          </a:p>
          <a:p>
            <a:r>
              <a:rPr lang="fr-BE" dirty="0"/>
              <a:t>Imitations du diamant : Zircon, Moissanite (carbure de silicium)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2297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DIAMANT TAILLE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LA TAILLE</a:t>
            </a:r>
          </a:p>
          <a:p>
            <a:r>
              <a:rPr lang="fr-BE" dirty="0"/>
              <a:t>LES QUATRE « C »</a:t>
            </a:r>
          </a:p>
          <a:p>
            <a:r>
              <a:rPr lang="fr-BE" dirty="0"/>
              <a:t>LE « BRANDING »</a:t>
            </a:r>
          </a:p>
          <a:p>
            <a:r>
              <a:rPr lang="fr-BE" dirty="0"/>
              <a:t>DIAMANTS CELEBRES</a:t>
            </a:r>
          </a:p>
          <a:p>
            <a:r>
              <a:rPr lang="fr-BE" dirty="0"/>
              <a:t>LES DIAMANTS SYNTHETIQUES</a:t>
            </a:r>
          </a:p>
          <a:p>
            <a:r>
              <a:rPr lang="fr-BE" dirty="0"/>
              <a:t>LE MONDE DU DIAMANT</a:t>
            </a:r>
          </a:p>
          <a:p>
            <a:r>
              <a:rPr lang="fr-BE" dirty="0"/>
              <a:t>LE PIPELINE DU DIAMANT</a:t>
            </a:r>
          </a:p>
          <a:p>
            <a:r>
              <a:rPr lang="fr-BE" dirty="0"/>
              <a:t>CONCLUSIONS</a:t>
            </a:r>
            <a:endParaRPr lang="fr-F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LA TAILLE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BUTS DE LA TAILLE : les 58 facettes</a:t>
            </a:r>
          </a:p>
          <a:p>
            <a:r>
              <a:rPr lang="fr-BE" dirty="0"/>
              <a:t>TECHNIQUES DE TAILLE</a:t>
            </a:r>
          </a:p>
          <a:p>
            <a:r>
              <a:rPr lang="fr-BE" dirty="0"/>
              <a:t>LES CENTRE DE TAILLE : </a:t>
            </a:r>
            <a:r>
              <a:rPr lang="fr-BE" b="1" dirty="0"/>
              <a:t>Inde</a:t>
            </a:r>
            <a:r>
              <a:rPr lang="fr-BE" dirty="0"/>
              <a:t>, Asie du sud-est, Anvers, Tel-Aviv, </a:t>
            </a:r>
            <a:r>
              <a:rPr lang="fr-BE" dirty="0" err="1"/>
              <a:t>New-york</a:t>
            </a:r>
            <a:r>
              <a:rPr lang="fr-BE" dirty="0"/>
              <a:t>, pays producteurs.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DIAMANT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QU’ EST-CE QUE LE DIAMANT ?</a:t>
            </a:r>
          </a:p>
          <a:p>
            <a:r>
              <a:rPr lang="fr-BE" dirty="0"/>
              <a:t>CARACTERISTIQUES DU DIAMANT</a:t>
            </a:r>
            <a:endParaRPr lang="fr-F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3200" b="0" dirty="0"/>
              <a:t>Tailleurs en Inde</a:t>
            </a:r>
            <a:endParaRPr lang="fr-FR" sz="3200" b="0" dirty="0"/>
          </a:p>
        </p:txBody>
      </p:sp>
      <p:pic>
        <p:nvPicPr>
          <p:cNvPr id="5" name="Espace réservé pour une image  4" descr="TAILLEURS INDIEN2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278" b="21278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Plus d’un million de tailleurs en Inde ! sociétés souvent familiales….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Diamants taillés et polis</a:t>
            </a:r>
            <a:endParaRPr lang="fr-FR" dirty="0"/>
          </a:p>
        </p:txBody>
      </p:sp>
      <p:pic>
        <p:nvPicPr>
          <p:cNvPr id="5" name="Espace réservé pour une image  4" descr="Polished Diamond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924" r="11924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Expertise d’un diamant taillé</a:t>
            </a:r>
            <a:endParaRPr lang="fr-FR" dirty="0"/>
          </a:p>
        </p:txBody>
      </p:sp>
      <p:pic>
        <p:nvPicPr>
          <p:cNvPr id="5" name="Espace réservé pour une image  4" descr="EXAMEN 25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827" b="11827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87231" y="6873849"/>
            <a:ext cx="5486400" cy="804862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LES QUATRE « C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 dirty="0"/>
              <a:t>CUT: qualité de la taille pour capturer la lumière.</a:t>
            </a:r>
          </a:p>
          <a:p>
            <a:r>
              <a:rPr lang="fr-BE" dirty="0"/>
              <a:t>COULEUR : - incolores : de D ( tout à fait transparent )à K  (presque opaque)</a:t>
            </a:r>
          </a:p>
          <a:p>
            <a:pPr>
              <a:buNone/>
            </a:pPr>
            <a:r>
              <a:rPr lang="fr-BE" dirty="0"/>
              <a:t>                        - diamants colorés, L à Z ( </a:t>
            </a:r>
            <a:r>
              <a:rPr lang="fr-BE" dirty="0" err="1"/>
              <a:t>fancy</a:t>
            </a:r>
            <a:r>
              <a:rPr lang="fr-BE" dirty="0"/>
              <a:t>  stones )</a:t>
            </a:r>
          </a:p>
          <a:p>
            <a:r>
              <a:rPr lang="fr-BE" dirty="0"/>
              <a:t>CLARTE : F, IF, VVSI, VSI, SI , I </a:t>
            </a:r>
          </a:p>
          <a:p>
            <a:r>
              <a:rPr lang="fr-BE" dirty="0"/>
              <a:t>CARAT : poids ( graines du caroubier )</a:t>
            </a:r>
          </a:p>
          <a:p>
            <a:r>
              <a:rPr lang="fr-BE" dirty="0"/>
              <a:t>Forme : affaire de goût : marquise, poire, </a:t>
            </a:r>
            <a:r>
              <a:rPr lang="fr-BE" dirty="0" err="1"/>
              <a:t>cœur,ovale</a:t>
            </a:r>
            <a:r>
              <a:rPr lang="fr-BE" dirty="0"/>
              <a:t>,….   </a:t>
            </a:r>
          </a:p>
          <a:p>
            <a:r>
              <a:rPr lang="fr-BE" dirty="0"/>
              <a:t>Brillance  ( vie ), éclat , feu</a:t>
            </a:r>
          </a:p>
          <a:p>
            <a:r>
              <a:rPr lang="fr-BE" dirty="0"/>
              <a:t>PRIX : liste </a:t>
            </a:r>
            <a:r>
              <a:rPr lang="fr-BE" dirty="0" err="1"/>
              <a:t>Rapaport</a:t>
            </a:r>
            <a:endParaRPr lang="fr-BE" dirty="0"/>
          </a:p>
          <a:p>
            <a:pPr>
              <a:buNone/>
            </a:pPr>
            <a:endParaRPr lang="fr-BE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portion taille diam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6" y="919412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oportion taille diam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roportion taille diam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9567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69033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B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En taillant un diamant brut, le tailleur doit parvenir à réaliser une taille optimale en gardant le maximum de matière.</a:t>
            </a:r>
          </a:p>
          <a:p>
            <a:br>
              <a:rPr lang="fr-BE" dirty="0"/>
            </a:b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A58ABAF-0975-ED66-F07F-DC6C7D6B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chemeClr val="accent2"/>
                </a:solidFill>
              </a:rPr>
              <a:t>C</a:t>
            </a:r>
            <a:r>
              <a:rPr lang="fr-BE" dirty="0"/>
              <a:t>UT ou type de taille</a:t>
            </a:r>
          </a:p>
        </p:txBody>
      </p:sp>
    </p:spTree>
    <p:extLst>
      <p:ext uri="{BB962C8B-B14F-4D97-AF65-F5344CB8AC3E}">
        <p14:creationId xmlns:p14="http://schemas.microsoft.com/office/powerpoint/2010/main" val="280824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éo 4" descr="Diamant violet">
            <a:extLst>
              <a:ext uri="{FF2B5EF4-FFF2-40B4-BE49-F238E27FC236}">
                <a16:creationId xmlns:a16="http://schemas.microsoft.com/office/drawing/2014/main" id="{85B18A82-7B1D-135B-2A4E-FAECE2A7F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976" r="13810" b="-1"/>
          <a:stretch/>
        </p:blipFill>
        <p:spPr>
          <a:xfrm>
            <a:off x="2" y="10"/>
            <a:ext cx="9143998" cy="6857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F72E41-D8D7-F589-0125-D336DE2AF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949" y="21736"/>
            <a:ext cx="9154949" cy="6879745"/>
            <a:chOff x="-14598" y="21736"/>
            <a:chExt cx="12206598" cy="68797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13EADE-3A56-21CF-6809-E58C7DDCB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578264" y="-733992"/>
              <a:ext cx="3020876" cy="12206596"/>
            </a:xfrm>
            <a:prstGeom prst="rect">
              <a:avLst/>
            </a:prstGeom>
            <a:gradFill flip="none" rotWithShape="1">
              <a:gsLst>
                <a:gs pos="21000">
                  <a:srgbClr val="000000">
                    <a:alpha val="62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1EA0F4-FEA8-8A8D-25F3-BCCDA3F4F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832304"/>
              <a:ext cx="12192000" cy="3055057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58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3842CE-80A1-1110-8DDA-D6F18BE0C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617204" y="1610686"/>
              <a:ext cx="4574794" cy="5290794"/>
            </a:xfrm>
            <a:prstGeom prst="rect">
              <a:avLst/>
            </a:prstGeom>
            <a:gradFill flip="none" rotWithShape="1">
              <a:gsLst>
                <a:gs pos="5000">
                  <a:schemeClr val="accent2"/>
                </a:gs>
                <a:gs pos="49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2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C9318B-F00C-0365-EC3A-B46DF3523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4597" y="21736"/>
              <a:ext cx="3585523" cy="6879745"/>
            </a:xfrm>
            <a:prstGeom prst="rect">
              <a:avLst/>
            </a:prstGeom>
            <a:gradFill flip="none" rotWithShape="1">
              <a:gsLst>
                <a:gs pos="5000">
                  <a:schemeClr val="accent2"/>
                </a:gs>
                <a:gs pos="49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9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92A2C8-D25D-5522-FFDD-CF5793AEF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06026" y="1712428"/>
              <a:ext cx="4354310" cy="599555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54000">
                  <a:schemeClr val="accent2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14A11F4-AC4A-1F28-2574-C0C04C08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93447"/>
            <a:ext cx="7605780" cy="11261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LE BRILLANT</a:t>
            </a:r>
          </a:p>
        </p:txBody>
      </p:sp>
    </p:spTree>
    <p:extLst>
      <p:ext uri="{BB962C8B-B14F-4D97-AF65-F5344CB8AC3E}">
        <p14:creationId xmlns:p14="http://schemas.microsoft.com/office/powerpoint/2010/main" val="27136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es parties d'un diamant taille bril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76942" cy="36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33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Diamant taillé en forme de poire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       Diamant taillé en forme de poire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9BB973-722E-6BE0-FE47-F27EFF17EC4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1691680" y="548680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866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dirty="0"/>
              <a:t>Forme marquise</a:t>
            </a:r>
            <a:endParaRPr lang="fr-FR" sz="2800" dirty="0"/>
          </a:p>
        </p:txBody>
      </p:sp>
      <p:pic>
        <p:nvPicPr>
          <p:cNvPr id="5" name="Espace réservé pour une image  4" descr="Marquise shaped polished diamond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5762" b="5762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6126480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724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couelurs des diam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66" y="2708919"/>
            <a:ext cx="5808645" cy="1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71666" y="1052736"/>
            <a:ext cx="609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accent2"/>
                </a:solidFill>
              </a:rPr>
              <a:t>C</a:t>
            </a:r>
            <a:r>
              <a:rPr lang="fr-BE" sz="2800" dirty="0"/>
              <a:t>OULEUR DU DIAMANT</a:t>
            </a:r>
          </a:p>
        </p:txBody>
      </p:sp>
    </p:spTree>
    <p:extLst>
      <p:ext uri="{BB962C8B-B14F-4D97-AF65-F5344CB8AC3E}">
        <p14:creationId xmlns:p14="http://schemas.microsoft.com/office/powerpoint/2010/main" val="117417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76200"/>
            <a:ext cx="8839200" cy="6373813"/>
            <a:chOff x="0" y="48"/>
            <a:chExt cx="5568" cy="4015"/>
          </a:xfrm>
        </p:grpSpPr>
        <p:sp>
          <p:nvSpPr>
            <p:cNvPr id="57346" name="Rectangle 2"/>
            <p:cNvSpPr>
              <a:spLocks noChangeArrowheads="1"/>
            </p:cNvSpPr>
            <p:nvPr/>
          </p:nvSpPr>
          <p:spPr bwMode="auto">
            <a:xfrm>
              <a:off x="192" y="341"/>
              <a:ext cx="5376" cy="3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Ce fut en 1788 que Lavoisier démontra pour la première fois que le diamant devait contenir du carbone vu la formation du CO2 lors de la combustion de ce minéral.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 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On sait actuellement que le diamant n’est  rien d’autre qu’une forme cristalline du carbone. Son système de cristallisation est cubique et parmi les formes rencontrées le plus fréquemment figurent l’octaèdre, le </a:t>
              </a:r>
              <a:r>
                <a:rPr lang="fr-FR" b="1" dirty="0" err="1">
                  <a:latin typeface="Arial" charset="0"/>
                  <a:cs typeface="Arial" charset="0"/>
                </a:rPr>
                <a:t>rhombododécaèdre</a:t>
              </a:r>
              <a:r>
                <a:rPr lang="fr-FR" b="1" dirty="0">
                  <a:latin typeface="Arial" charset="0"/>
                  <a:cs typeface="Arial" charset="0"/>
                </a:rPr>
                <a:t> et le cube.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 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En dehors des cristaux individualisés figurent fréquemment des combinaisons de cristaux, des </a:t>
              </a:r>
              <a:r>
                <a:rPr lang="fr-FR" b="1" dirty="0" err="1">
                  <a:latin typeface="Arial" charset="0"/>
                  <a:cs typeface="Arial" charset="0"/>
                </a:rPr>
                <a:t>mâcles</a:t>
              </a:r>
              <a:r>
                <a:rPr lang="fr-FR" b="1" dirty="0">
                  <a:latin typeface="Arial" charset="0"/>
                  <a:cs typeface="Arial" charset="0"/>
                </a:rPr>
                <a:t>, des groupements et agrégats grossiers, des diamants aussi de forme cristalline incertaine ou non-définie.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La coloration du diamant est très variable.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 </a:t>
              </a:r>
            </a:p>
            <a:p>
              <a:pPr algn="just"/>
              <a:r>
                <a:rPr lang="fr-FR" b="1" dirty="0">
                  <a:latin typeface="Arial" charset="0"/>
                  <a:cs typeface="Arial" charset="0"/>
                </a:rPr>
                <a:t>Depuis le cristal parfaitement incolore et transparent, jusqu’aux formes opaques noires ou verdâtres, il existe toute une gamme de variétés : cristaux transparents jaunâtre, verdâtre,.... cristaux opaques gris, vert- sale, etc.. une certaine corrélations semble existe entre la coloration et la forme cristalline. Les cristaux transparents, incolores, réalisent souvent la forme octaédrique, les cristaux opaques la forme cubiques.</a:t>
              </a:r>
            </a:p>
            <a:p>
              <a:pPr algn="just"/>
              <a:endParaRPr lang="fr-FR" b="1" dirty="0">
                <a:latin typeface="Arial" charset="0"/>
                <a:cs typeface="Arial" charset="0"/>
              </a:endParaRPr>
            </a:p>
          </p:txBody>
        </p:sp>
        <p:sp>
          <p:nvSpPr>
            <p:cNvPr id="57347" name="Rectangle 3"/>
            <p:cNvSpPr>
              <a:spLocks noChangeArrowheads="1"/>
            </p:cNvSpPr>
            <p:nvPr/>
          </p:nvSpPr>
          <p:spPr bwMode="auto">
            <a:xfrm>
              <a:off x="0" y="48"/>
              <a:ext cx="29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fr-FR" sz="2400" b="1" u="sng" dirty="0">
                  <a:cs typeface="Times New Roman" pitchFamily="18" charset="0"/>
                </a:rPr>
                <a:t>Minéralogie du diamant</a:t>
              </a:r>
              <a:r>
                <a:rPr lang="fr-FR" sz="2400" b="1" dirty="0"/>
                <a:t> 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iamant-gems.com/french/images/ft_abc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24" y="1366280"/>
            <a:ext cx="2570212" cy="50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476672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POIDS DU DIAMANT, </a:t>
            </a:r>
            <a:r>
              <a:rPr lang="fr-BE" sz="3200" dirty="0">
                <a:solidFill>
                  <a:schemeClr val="accent2"/>
                </a:solidFill>
              </a:rPr>
              <a:t>C</a:t>
            </a:r>
            <a:r>
              <a:rPr lang="fr-BE" sz="3200" dirty="0"/>
              <a:t>arats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128" y="21328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 mm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24128" y="27809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6,5 mm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24128" y="44371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9,4 mm</a:t>
            </a:r>
          </a:p>
        </p:txBody>
      </p:sp>
    </p:spTree>
    <p:extLst>
      <p:ext uri="{BB962C8B-B14F-4D97-AF65-F5344CB8AC3E}">
        <p14:creationId xmlns:p14="http://schemas.microsoft.com/office/powerpoint/2010/main" val="2738086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620688"/>
            <a:ext cx="45365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"Pur à la loupe" :</a:t>
            </a:r>
            <a:r>
              <a:rPr lang="fr-BE" dirty="0">
                <a:solidFill>
                  <a:srgbClr val="000000"/>
                </a:solidFill>
                <a:latin typeface="Times New Roman" panose="02020603050405020304" pitchFamily="18" charset="0"/>
              </a:rPr>
              <a:t> cette classification correspond au degré de pureté le plus élevé. Cela signifie que, sous une lumière normale, et examiné à la loupe x10, le diamant doit paraître exempt d'inclusions.</a:t>
            </a:r>
            <a:br>
              <a:rPr lang="fr-BE" dirty="0"/>
            </a:br>
            <a:br>
              <a:rPr lang="fr-BE" dirty="0"/>
            </a:b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"VVS (</a:t>
            </a:r>
            <a:r>
              <a:rPr lang="fr-BE" b="1" dirty="0" err="1">
                <a:solidFill>
                  <a:srgbClr val="BD963B"/>
                </a:solidFill>
                <a:latin typeface="Times New Roman" panose="02020603050405020304" pitchFamily="18" charset="0"/>
              </a:rPr>
              <a:t>Very</a:t>
            </a: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 </a:t>
            </a:r>
            <a:r>
              <a:rPr lang="fr-BE" b="1" dirty="0" err="1">
                <a:solidFill>
                  <a:srgbClr val="BD963B"/>
                </a:solidFill>
                <a:latin typeface="Times New Roman" panose="02020603050405020304" pitchFamily="18" charset="0"/>
              </a:rPr>
              <a:t>Very</a:t>
            </a: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 Small Inclusion)" :</a:t>
            </a:r>
            <a:r>
              <a:rPr lang="fr-BE" dirty="0">
                <a:solidFill>
                  <a:srgbClr val="000000"/>
                </a:solidFill>
                <a:latin typeface="Times New Roman" panose="02020603050405020304" pitchFamily="18" charset="0"/>
              </a:rPr>
              <a:t> dans ce cas on note la présence de très </a:t>
            </a:r>
            <a:r>
              <a:rPr lang="fr-BE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très</a:t>
            </a:r>
            <a:r>
              <a:rPr lang="fr-BE" dirty="0">
                <a:solidFill>
                  <a:srgbClr val="000000"/>
                </a:solidFill>
                <a:latin typeface="Times New Roman" panose="02020603050405020304" pitchFamily="18" charset="0"/>
              </a:rPr>
              <a:t> petites inclusions, pouvant difficilement êtres décelées à la loupe x10.</a:t>
            </a:r>
            <a:br>
              <a:rPr lang="fr-BE" dirty="0"/>
            </a:br>
            <a:br>
              <a:rPr lang="fr-BE" dirty="0"/>
            </a:b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"VS (</a:t>
            </a:r>
            <a:r>
              <a:rPr lang="fr-BE" b="1" dirty="0" err="1">
                <a:solidFill>
                  <a:srgbClr val="BD963B"/>
                </a:solidFill>
                <a:latin typeface="Times New Roman" panose="02020603050405020304" pitchFamily="18" charset="0"/>
              </a:rPr>
              <a:t>Very</a:t>
            </a: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 Small Inclusion )" :</a:t>
            </a:r>
            <a:r>
              <a:rPr lang="fr-BE" dirty="0">
                <a:solidFill>
                  <a:srgbClr val="000000"/>
                </a:solidFill>
                <a:latin typeface="Times New Roman" panose="02020603050405020304" pitchFamily="18" charset="0"/>
              </a:rPr>
              <a:t> cette dénomination caractérise les pierres contenant de très petites inclusions restant difficiles à voir sous le grossissement x10.</a:t>
            </a:r>
            <a:br>
              <a:rPr lang="fr-BE" dirty="0"/>
            </a:br>
            <a:br>
              <a:rPr lang="fr-BE" dirty="0"/>
            </a:b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"SI (Small Inclusion)" :</a:t>
            </a:r>
            <a:r>
              <a:rPr lang="fr-BE" dirty="0">
                <a:solidFill>
                  <a:srgbClr val="000000"/>
                </a:solidFill>
                <a:latin typeface="Times New Roman" panose="02020603050405020304" pitchFamily="18" charset="0"/>
              </a:rPr>
              <a:t> il s'agit ici du degré de pureté immédiatement inférieur. Il s'applique aux gemmes dont les inclusions sont petites, mais faciles à voir à la loupe x10. </a:t>
            </a:r>
            <a:br>
              <a:rPr lang="fr-BE" dirty="0"/>
            </a:br>
            <a:br>
              <a:rPr lang="fr-BE" dirty="0"/>
            </a:br>
            <a:r>
              <a:rPr lang="fr-BE" b="1" dirty="0">
                <a:solidFill>
                  <a:srgbClr val="BD963B"/>
                </a:solidFill>
                <a:latin typeface="Times New Roman" panose="02020603050405020304" pitchFamily="18" charset="0"/>
              </a:rPr>
              <a:t>"Piqué" 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1403648" y="14363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chemeClr val="accent2"/>
                </a:solidFill>
              </a:rPr>
              <a:t>C</a:t>
            </a:r>
            <a:r>
              <a:rPr lang="fr-BE" sz="2800" dirty="0"/>
              <a:t>LARTE OU PURETE DU DIAMANT</a:t>
            </a:r>
          </a:p>
        </p:txBody>
      </p:sp>
    </p:spTree>
    <p:extLst>
      <p:ext uri="{BB962C8B-B14F-4D97-AF65-F5344CB8AC3E}">
        <p14:creationId xmlns:p14="http://schemas.microsoft.com/office/powerpoint/2010/main" val="4106397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Minuscules brillants</a:t>
            </a:r>
            <a:endParaRPr lang="fr-FR" dirty="0"/>
          </a:p>
        </p:txBody>
      </p:sp>
      <p:pic>
        <p:nvPicPr>
          <p:cNvPr id="4" name="Espace réservé du contenu 3" descr="PETITS BRILLANT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246" y="1600200"/>
            <a:ext cx="2737507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8D914-1A5D-5715-A1B5-F5A6A646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PIPELINE DU DIAMANT NATUREL TAILLE 2022</a:t>
            </a:r>
            <a:endParaRPr lang="fr-BE" sz="3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88F803-F0A2-9D1B-5BEF-057069F13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95" y="1988840"/>
            <a:ext cx="8954105" cy="590465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7C333F-57CC-9551-4876-9E09FFB36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5" y="1278285"/>
            <a:ext cx="8229600" cy="7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2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E3A43-D804-DF18-3747-81BAC36B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ANVERS (2021)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7C454E-C9B5-37E3-7541-A5D97EBB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Importations + exportations : 37 milliards (PIB Belge : 500 milliards)</a:t>
            </a:r>
          </a:p>
          <a:p>
            <a:r>
              <a:rPr lang="fr-FR" dirty="0"/>
              <a:t>205 millions de carats négociés </a:t>
            </a:r>
          </a:p>
          <a:p>
            <a:r>
              <a:rPr lang="fr-FR" dirty="0"/>
              <a:t>1700 entreprises, 4500 diamantaires</a:t>
            </a:r>
          </a:p>
          <a:p>
            <a:r>
              <a:rPr lang="fr-FR" dirty="0"/>
              <a:t>5 % des exportations belges, 10 % de celles hors UE</a:t>
            </a:r>
          </a:p>
          <a:p>
            <a:r>
              <a:rPr lang="fr-FR" dirty="0"/>
              <a:t>Importations de diamants naturels de Russie : 1,8 milliard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13904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087590-151D-05C5-D4FA-94928FDE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36" y="1240634"/>
            <a:ext cx="7107587" cy="542872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79386B4-4E5F-1E48-381C-C233AAAF8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fr-BE" sz="2800" dirty="0"/>
              <a:t>PIPELINE DU DIAMANT SYNTHETIQUE  2022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4CED91A5-BCA2-07D0-C104-E4C4D9A13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371600" y="7101407"/>
            <a:ext cx="1832248" cy="45719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903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EF0D4B-91BA-3F24-878C-C71150A6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13156"/>
            <a:ext cx="8211897" cy="642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9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DIAMANTS CELEBRES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JOYAUX DE LA COURONNE BRITANNIQUE</a:t>
            </a:r>
          </a:p>
          <a:p>
            <a:r>
              <a:rPr lang="fr-BE" dirty="0"/>
              <a:t>DIAMANTS DE BEERS</a:t>
            </a:r>
          </a:p>
          <a:p>
            <a:r>
              <a:rPr lang="fr-BE" dirty="0"/>
              <a:t>BELUGA</a:t>
            </a:r>
          </a:p>
          <a:p>
            <a:r>
              <a:rPr lang="fr-BE" dirty="0"/>
              <a:t>DIAMANT BLEU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JOYAUX DE LA COURONNE BRITANNIQUE</a:t>
            </a:r>
            <a:endParaRPr lang="fr-F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LE SCEPTRE A LA CROIX</a:t>
            </a:r>
            <a:br>
              <a:rPr lang="fr-BE" dirty="0"/>
            </a:br>
            <a:r>
              <a:rPr lang="fr-BE" dirty="0" err="1"/>
              <a:t>Cullinan</a:t>
            </a:r>
            <a:r>
              <a:rPr lang="fr-BE" dirty="0"/>
              <a:t>  1 : 530 </a:t>
            </a:r>
            <a:r>
              <a:rPr lang="fr-BE" dirty="0" err="1"/>
              <a:t>crts</a:t>
            </a:r>
            <a:endParaRPr lang="fr-FR" dirty="0"/>
          </a:p>
        </p:txBody>
      </p:sp>
      <p:pic>
        <p:nvPicPr>
          <p:cNvPr id="4" name="Espace réservé du contenu 3" descr="SCEPTRE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9939" y="1600200"/>
            <a:ext cx="1404122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STRUCTURE CRISTALLINE</a:t>
            </a:r>
            <a:endParaRPr lang="fr-FR" dirty="0"/>
          </a:p>
        </p:txBody>
      </p:sp>
      <p:pic>
        <p:nvPicPr>
          <p:cNvPr id="4" name="Espace réservé du contenu 3" descr="structure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54869" y="1600200"/>
            <a:ext cx="2643261" cy="4525963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0A698-BA2C-3CD0-D7D5-400D3F882A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  <a:p>
            <a:endParaRPr lang="fr-BE" dirty="0"/>
          </a:p>
          <a:p>
            <a:r>
              <a:rPr lang="fr-BE" dirty="0"/>
              <a:t>DIAMANT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GRAPHITE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COURONNE IMPERIALE D’ETAT</a:t>
            </a:r>
            <a:br>
              <a:rPr lang="fr-BE" dirty="0"/>
            </a:br>
            <a:r>
              <a:rPr lang="fr-BE" dirty="0" err="1"/>
              <a:t>Cullinan</a:t>
            </a:r>
            <a:r>
              <a:rPr lang="fr-BE" dirty="0"/>
              <a:t> II 317 </a:t>
            </a:r>
            <a:r>
              <a:rPr lang="fr-BE" dirty="0" err="1"/>
              <a:t>crts</a:t>
            </a:r>
            <a:endParaRPr lang="fr-FR" dirty="0"/>
          </a:p>
        </p:txBody>
      </p:sp>
      <p:pic>
        <p:nvPicPr>
          <p:cNvPr id="4" name="Espace réservé du contenu 3" descr="COURONNE DE L'EMPIRE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5161" y="1600200"/>
            <a:ext cx="3553677" cy="452596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COURONNE DE LA REINE MERE</a:t>
            </a:r>
            <a:br>
              <a:rPr lang="fr-BE" dirty="0"/>
            </a:br>
            <a:r>
              <a:rPr lang="fr-BE" dirty="0"/>
              <a:t>Koh I Noor 109 </a:t>
            </a:r>
            <a:r>
              <a:rPr lang="fr-BE" dirty="0" err="1"/>
              <a:t>crts</a:t>
            </a:r>
            <a:endParaRPr lang="fr-FR" dirty="0"/>
          </a:p>
        </p:txBody>
      </p:sp>
      <p:pic>
        <p:nvPicPr>
          <p:cNvPr id="12290" name="Picture 2" descr="https://encrypted-tbn3.gstatic.com/images?q=tbn:ANd9GcSPE6LizMs37VhUvhl3a6XSEjIIzJ7xgr1CMG9-cqXNpgQfcwZ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19595"/>
            <a:ext cx="4752528" cy="41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DIAMANTS DE BEERS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CENTENARY</a:t>
            </a:r>
            <a:br>
              <a:rPr lang="fr-BE" dirty="0"/>
            </a:br>
            <a:r>
              <a:rPr lang="fr-BE" dirty="0"/>
              <a:t>brut 6OO </a:t>
            </a:r>
            <a:r>
              <a:rPr lang="fr-BE" dirty="0" err="1"/>
              <a:t>crts</a:t>
            </a:r>
            <a:r>
              <a:rPr lang="fr-BE" dirty="0"/>
              <a:t>, taillé 274 </a:t>
            </a:r>
            <a:r>
              <a:rPr lang="fr-BE" dirty="0" err="1"/>
              <a:t>crts</a:t>
            </a:r>
            <a:r>
              <a:rPr lang="fr-BE" dirty="0"/>
              <a:t> , 247 </a:t>
            </a:r>
            <a:r>
              <a:rPr lang="fr-BE" dirty="0" err="1"/>
              <a:t>façettes</a:t>
            </a:r>
            <a:endParaRPr lang="fr-FR" dirty="0"/>
          </a:p>
        </p:txBody>
      </p:sp>
      <p:pic>
        <p:nvPicPr>
          <p:cNvPr id="4" name="Espace réservé du contenu 3" descr="Centen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48935"/>
            <a:ext cx="5969637" cy="4477228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AGRA</a:t>
            </a:r>
            <a:br>
              <a:rPr lang="fr-FR" dirty="0"/>
            </a:br>
            <a:r>
              <a:rPr lang="fr-FR" dirty="0"/>
              <a:t>rose, VSI2, 28 </a:t>
            </a:r>
            <a:r>
              <a:rPr lang="fr-FR" dirty="0" err="1"/>
              <a:t>crts</a:t>
            </a:r>
            <a:r>
              <a:rPr lang="fr-FR" dirty="0"/>
              <a:t>, 4 millions £ en 1990</a:t>
            </a:r>
          </a:p>
        </p:txBody>
      </p:sp>
      <p:pic>
        <p:nvPicPr>
          <p:cNvPr id="4" name="Espace réservé du contenu 3" descr="Ag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EUREKA coussin 10 </a:t>
            </a:r>
            <a:r>
              <a:rPr lang="fr-BE" dirty="0" err="1"/>
              <a:t>crts</a:t>
            </a:r>
            <a:br>
              <a:rPr lang="fr-BE" dirty="0"/>
            </a:br>
            <a:r>
              <a:rPr lang="fr-BE" dirty="0"/>
              <a:t>1</a:t>
            </a:r>
            <a:r>
              <a:rPr lang="fr-BE" baseline="30000" dirty="0"/>
              <a:t>er</a:t>
            </a:r>
            <a:r>
              <a:rPr lang="fr-BE" dirty="0"/>
              <a:t> diamant trouvé en RSA</a:t>
            </a:r>
            <a:endParaRPr lang="fr-FR" dirty="0"/>
          </a:p>
        </p:txBody>
      </p:sp>
      <p:pic>
        <p:nvPicPr>
          <p:cNvPr id="4" name="Espace réservé du contenu 3" descr="Eure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DE BEERS DIAMOND</a:t>
            </a:r>
            <a:br>
              <a:rPr lang="fr-BE" dirty="0"/>
            </a:br>
            <a:r>
              <a:rPr lang="fr-BE" dirty="0"/>
              <a:t>228 CARATS</a:t>
            </a:r>
            <a:endParaRPr lang="fr-FR" dirty="0"/>
          </a:p>
        </p:txBody>
      </p:sp>
      <p:pic>
        <p:nvPicPr>
          <p:cNvPr id="4" name="Espace réservé du contenu 3" descr="De Be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GOLDEN JUBILEE</a:t>
            </a:r>
            <a:br>
              <a:rPr lang="fr-BE" dirty="0"/>
            </a:br>
            <a:r>
              <a:rPr lang="fr-BE" dirty="0"/>
              <a:t>brut 755 </a:t>
            </a:r>
            <a:r>
              <a:rPr lang="fr-BE" dirty="0" err="1"/>
              <a:t>crts</a:t>
            </a:r>
            <a:r>
              <a:rPr lang="fr-BE" dirty="0"/>
              <a:t>, taillé 546 </a:t>
            </a:r>
            <a:r>
              <a:rPr lang="fr-BE" dirty="0" err="1"/>
              <a:t>crts</a:t>
            </a:r>
            <a:r>
              <a:rPr lang="fr-BE" dirty="0"/>
              <a:t>, Bangkok</a:t>
            </a:r>
            <a:endParaRPr lang="fr-FR" dirty="0"/>
          </a:p>
        </p:txBody>
      </p:sp>
      <p:pic>
        <p:nvPicPr>
          <p:cNvPr id="4" name="Espace réservé du contenu 3" descr="Golden Jubil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MILLENIUM STAR</a:t>
            </a:r>
            <a:br>
              <a:rPr lang="fr-BE" dirty="0"/>
            </a:br>
            <a:r>
              <a:rPr lang="fr-BE" dirty="0"/>
              <a:t>brut 777 </a:t>
            </a:r>
            <a:r>
              <a:rPr lang="fr-BE" dirty="0" err="1"/>
              <a:t>crts</a:t>
            </a:r>
            <a:r>
              <a:rPr lang="fr-BE" dirty="0"/>
              <a:t> , taillé 2O3 </a:t>
            </a:r>
            <a:r>
              <a:rPr lang="fr-BE" dirty="0" err="1"/>
              <a:t>crts</a:t>
            </a:r>
            <a:r>
              <a:rPr lang="fr-BE" dirty="0"/>
              <a:t> , D , F, 1999</a:t>
            </a:r>
            <a:endParaRPr lang="fr-FR" dirty="0"/>
          </a:p>
        </p:txBody>
      </p:sp>
      <p:pic>
        <p:nvPicPr>
          <p:cNvPr id="4" name="Espace réservé du contenu 3" descr="Millennium St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LE BELUGA ( ex brut </a:t>
            </a:r>
            <a:r>
              <a:rPr lang="fr-BE" dirty="0" err="1"/>
              <a:t>Ngokas</a:t>
            </a:r>
            <a:r>
              <a:rPr lang="fr-BE" dirty="0"/>
              <a:t> )</a:t>
            </a:r>
            <a:br>
              <a:rPr lang="fr-BE" dirty="0"/>
            </a:br>
            <a:r>
              <a:rPr lang="fr-BE" dirty="0"/>
              <a:t>102 </a:t>
            </a:r>
            <a:r>
              <a:rPr lang="fr-BE" dirty="0" err="1"/>
              <a:t>crts</a:t>
            </a:r>
            <a:r>
              <a:rPr lang="fr-BE" dirty="0"/>
              <a:t> , ovale , D , F</a:t>
            </a:r>
            <a:endParaRPr lang="fr-FR" dirty="0"/>
          </a:p>
        </p:txBody>
      </p:sp>
      <p:pic>
        <p:nvPicPr>
          <p:cNvPr id="4" name="Espace réservé du contenu 3" descr="BULUGEA TAILLE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1037" y="1600200"/>
            <a:ext cx="2761925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CARACTERISTIQUES DU DIAMANT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INDICE DE REFRACTION : 2,4 ( verre : 1,5 )</a:t>
            </a:r>
          </a:p>
          <a:p>
            <a:r>
              <a:rPr lang="fr-BE" dirty="0"/>
              <a:t>DURETE  : 10  ( échelle de </a:t>
            </a:r>
            <a:r>
              <a:rPr lang="fr-BE" dirty="0" err="1"/>
              <a:t>Moh</a:t>
            </a:r>
            <a:r>
              <a:rPr lang="fr-BE" dirty="0"/>
              <a:t> ) : le plus dur, n’est taillé ou poli que par lui-même</a:t>
            </a:r>
          </a:p>
          <a:p>
            <a:r>
              <a:rPr lang="fr-BE" dirty="0"/>
              <a:t>CONDUCTIVITE THERMIQUE : très élevée</a:t>
            </a:r>
          </a:p>
          <a:p>
            <a:r>
              <a:rPr lang="fr-BE" dirty="0"/>
              <a:t>RARETE : teneurs très faibles , endroits reculés.</a:t>
            </a:r>
          </a:p>
          <a:p>
            <a:r>
              <a:rPr lang="fr-BE" dirty="0"/>
              <a:t>DENSITE : 3,5 . Unité de poids : carat : 0,2 g</a:t>
            </a:r>
          </a:p>
          <a:p>
            <a:r>
              <a:rPr lang="fr-BE" dirty="0"/>
              <a:t>FLUORESCENCE notamment sous RX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068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DIAMANT BLEU 10 CRTS  </a:t>
            </a:r>
            <a:br>
              <a:rPr lang="fr-BE" dirty="0"/>
            </a:br>
            <a:r>
              <a:rPr lang="fr-BE" dirty="0"/>
              <a:t>ESTIME 30 MILLIONS $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9" y="1878460"/>
            <a:ext cx="7749069" cy="4358852"/>
          </a:xfrm>
        </p:spPr>
      </p:pic>
    </p:spTree>
    <p:extLst>
      <p:ext uri="{BB962C8B-B14F-4D97-AF65-F5344CB8AC3E}">
        <p14:creationId xmlns:p14="http://schemas.microsoft.com/office/powerpoint/2010/main" val="3965928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« Oppenheimer » 14,6 </a:t>
            </a:r>
            <a:r>
              <a:rPr lang="fr-BE" dirty="0" err="1"/>
              <a:t>crts</a:t>
            </a:r>
            <a:br>
              <a:rPr lang="fr-BE" dirty="0"/>
            </a:br>
            <a:r>
              <a:rPr lang="fr-BE" dirty="0"/>
              <a:t> 50 millions$  RSA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639094"/>
            <a:ext cx="6667500" cy="4448175"/>
          </a:xfrm>
        </p:spPr>
      </p:pic>
    </p:spTree>
    <p:extLst>
      <p:ext uri="{BB962C8B-B14F-4D97-AF65-F5344CB8AC3E}">
        <p14:creationId xmlns:p14="http://schemas.microsoft.com/office/powerpoint/2010/main" val="31189531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Diamants synthétiques</a:t>
            </a:r>
            <a:br>
              <a:rPr lang="fr-BE" dirty="0"/>
            </a:br>
            <a:r>
              <a:rPr lang="fr-BE" dirty="0"/>
              <a:t>HTHP</a:t>
            </a:r>
            <a:endParaRPr lang="fr-FR" dirty="0"/>
          </a:p>
        </p:txBody>
      </p:sp>
      <p:pic>
        <p:nvPicPr>
          <p:cNvPr id="4" name="Espace réservé du contenu 3" descr="standalo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958487"/>
            <a:ext cx="4643470" cy="3984942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Anneau avec diamant synthétique</a:t>
            </a:r>
            <a:br>
              <a:rPr lang="fr-BE" dirty="0"/>
            </a:br>
            <a:r>
              <a:rPr lang="fr-BE" dirty="0"/>
              <a:t>CVD</a:t>
            </a:r>
            <a:endParaRPr lang="fr-FR" dirty="0"/>
          </a:p>
        </p:txBody>
      </p:sp>
      <p:pic>
        <p:nvPicPr>
          <p:cNvPr id="4" name="Espace réservé du contenu 3" descr="R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013643"/>
            <a:ext cx="4286279" cy="357975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DIAMANTS\MONDE DES DIAMANTS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785794"/>
            <a:ext cx="8969200" cy="5286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D74AC-BBA9-5FCC-DA25-512F8C9E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149080"/>
            <a:ext cx="8064896" cy="2708920"/>
          </a:xfrm>
        </p:spPr>
        <p:txBody>
          <a:bodyPr>
            <a:normAutofit/>
          </a:bodyPr>
          <a:lstStyle/>
          <a:p>
            <a:r>
              <a:rPr lang="fr-BE" sz="3600" dirty="0"/>
              <a:t>  LA SOCIETE MINIERE DE BAKWANGA</a:t>
            </a:r>
            <a:br>
              <a:rPr lang="fr-BE" sz="3600" dirty="0"/>
            </a:br>
            <a:r>
              <a:rPr lang="fr-BE" sz="3600" dirty="0"/>
              <a:t>                            MIBA</a:t>
            </a:r>
            <a:br>
              <a:rPr lang="fr-BE" sz="3600" dirty="0"/>
            </a:br>
            <a:r>
              <a:rPr lang="fr-BE" sz="2400" dirty="0"/>
              <a:t>Histoire</a:t>
            </a:r>
            <a:br>
              <a:rPr lang="fr-BE" sz="2400" dirty="0"/>
            </a:br>
            <a:r>
              <a:rPr lang="fr-BE" sz="2400" dirty="0"/>
              <a:t>Handicaps</a:t>
            </a:r>
            <a:br>
              <a:rPr lang="fr-BE" sz="2400" dirty="0"/>
            </a:br>
            <a:r>
              <a:rPr lang="fr-BE" sz="2400" dirty="0"/>
              <a:t>LE DECLIN</a:t>
            </a:r>
            <a:br>
              <a:rPr lang="fr-BE" sz="2400" dirty="0"/>
            </a:br>
            <a:r>
              <a:rPr lang="fr-BE" sz="2400" dirty="0"/>
              <a:t>PERSPECTVES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A85017-F35E-8821-FA96-5CAD84857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548680"/>
            <a:ext cx="6587009" cy="3600400"/>
          </a:xfrm>
        </p:spPr>
        <p:txBody>
          <a:bodyPr>
            <a:normAutofit fontScale="25000" lnSpcReduction="20000"/>
          </a:bodyPr>
          <a:lstStyle/>
          <a:p>
            <a:r>
              <a:rPr lang="fr-BE" sz="11200" b="1" dirty="0">
                <a:solidFill>
                  <a:schemeClr val="tx1"/>
                </a:solidFill>
              </a:rPr>
              <a:t>LE DIAMANT EN REP.DEM. DU CONGO</a:t>
            </a:r>
          </a:p>
          <a:p>
            <a:endParaRPr lang="fr-BE" sz="3600" b="1" dirty="0">
              <a:solidFill>
                <a:schemeClr val="tx1"/>
              </a:solidFill>
            </a:endParaRPr>
          </a:p>
          <a:p>
            <a:r>
              <a:rPr lang="fr-BE" sz="9600" b="1" dirty="0">
                <a:solidFill>
                  <a:schemeClr val="tx1"/>
                </a:solidFill>
              </a:rPr>
              <a:t>Kasaï Oriental :</a:t>
            </a:r>
          </a:p>
          <a:p>
            <a:r>
              <a:rPr lang="fr-BE" sz="9600" dirty="0">
                <a:solidFill>
                  <a:schemeClr val="tx1"/>
                </a:solidFill>
              </a:rPr>
              <a:t>+ kimberlites : MIBA 11 pipes (massifs), </a:t>
            </a:r>
            <a:r>
              <a:rPr lang="fr-BE" sz="9600" dirty="0" err="1">
                <a:solidFill>
                  <a:schemeClr val="tx1"/>
                </a:solidFill>
              </a:rPr>
              <a:t>Tshibwe</a:t>
            </a:r>
            <a:endParaRPr lang="fr-BE" sz="9600" dirty="0">
              <a:solidFill>
                <a:schemeClr val="tx1"/>
              </a:solidFill>
            </a:endParaRPr>
          </a:p>
          <a:p>
            <a:r>
              <a:rPr lang="fr-BE" sz="9600" dirty="0">
                <a:solidFill>
                  <a:schemeClr val="tx1"/>
                </a:solidFill>
              </a:rPr>
              <a:t>+ détritiques et alluvionnaires  : MIBA, artisanal</a:t>
            </a:r>
          </a:p>
          <a:p>
            <a:r>
              <a:rPr lang="fr-BE" sz="9600" b="1" dirty="0">
                <a:solidFill>
                  <a:schemeClr val="tx1"/>
                </a:solidFill>
              </a:rPr>
              <a:t>Kasaï occidental</a:t>
            </a:r>
          </a:p>
          <a:p>
            <a:r>
              <a:rPr lang="fr-BE" sz="9600" dirty="0">
                <a:solidFill>
                  <a:schemeClr val="tx1"/>
                </a:solidFill>
              </a:rPr>
              <a:t>+ alluvionnaires : Fleuve Kasaï  à Tshikapa (kimberlites en Angola..), autres rivières : principalement artisanal, concessions MIBA</a:t>
            </a:r>
          </a:p>
          <a:p>
            <a:r>
              <a:rPr lang="fr-BE" sz="9600" b="1" dirty="0">
                <a:solidFill>
                  <a:schemeClr val="tx1"/>
                </a:solidFill>
              </a:rPr>
              <a:t>Autres provinces </a:t>
            </a:r>
            <a:r>
              <a:rPr lang="fr-BE" sz="9600" dirty="0">
                <a:solidFill>
                  <a:schemeClr val="tx1"/>
                </a:solidFill>
              </a:rPr>
              <a:t>: Bandundu, Bas-Congo, Equateur</a:t>
            </a:r>
          </a:p>
          <a:p>
            <a:endParaRPr lang="fr-BE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645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46A141-EFC3-14FE-D7DC-7AEF3B63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fr-FR" dirty="0"/>
              <a:t>HISTOIRE DE LA MIBA</a:t>
            </a:r>
            <a:endParaRPr lang="fr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D2FD1B-C352-09D2-C1A6-44F962CB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/>
          </a:bodyPr>
          <a:lstStyle/>
          <a:p>
            <a:r>
              <a:rPr lang="fr-FR" sz="2000" dirty="0"/>
              <a:t>1906: fondation de la </a:t>
            </a:r>
            <a:r>
              <a:rPr lang="fr-FR" sz="2000" dirty="0" err="1"/>
              <a:t>Forminière</a:t>
            </a:r>
            <a:r>
              <a:rPr lang="fr-FR" sz="2000" dirty="0"/>
              <a:t> : 25 % Société Générale, 25 % groupe américain, 50% Etat Indépendant du Congo</a:t>
            </a:r>
          </a:p>
          <a:p>
            <a:r>
              <a:rPr lang="fr-FR" sz="2000" dirty="0"/>
              <a:t>1907: découverte du premier diamant</a:t>
            </a:r>
          </a:p>
          <a:p>
            <a:r>
              <a:rPr lang="fr-FR" sz="2000" dirty="0"/>
              <a:t>1919 : création de la Société Minière du </a:t>
            </a:r>
            <a:r>
              <a:rPr lang="fr-FR" sz="2000" dirty="0" err="1"/>
              <a:t>Bécéka</a:t>
            </a:r>
            <a:endParaRPr lang="fr-FR" sz="2000" dirty="0"/>
          </a:p>
          <a:p>
            <a:r>
              <a:rPr lang="fr-FR" sz="2000" dirty="0"/>
              <a:t>1920 : contrat confiant à la </a:t>
            </a:r>
            <a:r>
              <a:rPr lang="fr-FR" sz="2000" dirty="0" err="1"/>
              <a:t>Forminière</a:t>
            </a:r>
            <a:r>
              <a:rPr lang="fr-FR" sz="2000" dirty="0"/>
              <a:t> l’exploration et l’exploitation . Début d’exploitation du bassin de la </a:t>
            </a:r>
            <a:r>
              <a:rPr lang="fr-FR" sz="2000" dirty="0" err="1"/>
              <a:t>Lulua</a:t>
            </a:r>
            <a:endParaRPr lang="fr-FR" sz="2000" dirty="0"/>
          </a:p>
          <a:p>
            <a:r>
              <a:rPr lang="fr-FR" sz="2000" dirty="0"/>
              <a:t>1925 : découverte des gisements de </a:t>
            </a:r>
            <a:r>
              <a:rPr lang="fr-FR" sz="2000" dirty="0" err="1"/>
              <a:t>Bakwanga</a:t>
            </a:r>
            <a:r>
              <a:rPr lang="fr-FR" sz="2000" dirty="0"/>
              <a:t> dont les kimberlites en 1946</a:t>
            </a:r>
          </a:p>
          <a:p>
            <a:r>
              <a:rPr lang="fr-FR" sz="2000" dirty="0"/>
              <a:t>1933 : mise en service de la centrale électrique de </a:t>
            </a:r>
            <a:r>
              <a:rPr lang="fr-FR" sz="2000" dirty="0" err="1"/>
              <a:t>Tshala</a:t>
            </a:r>
            <a:endParaRPr lang="fr-FR" sz="2000" dirty="0"/>
          </a:p>
          <a:p>
            <a:r>
              <a:rPr lang="fr-FR" sz="2000" dirty="0"/>
              <a:t>1936 : Oppenheimer au conseil de la Minière  du </a:t>
            </a:r>
            <a:r>
              <a:rPr lang="fr-FR" sz="2000" dirty="0" err="1"/>
              <a:t>Bécéka</a:t>
            </a:r>
            <a:endParaRPr lang="fr-FR" sz="2000" dirty="0"/>
          </a:p>
          <a:p>
            <a:r>
              <a:rPr lang="fr-FR" sz="2000" dirty="0"/>
              <a:t>1942 le diamant industriel est classé matériau stratégique</a:t>
            </a:r>
          </a:p>
          <a:p>
            <a:r>
              <a:rPr lang="fr-FR" sz="2000" dirty="0"/>
              <a:t>1955 Général Electric produit des diamants synthétiques industriels ; De Beers suit en 1961</a:t>
            </a:r>
          </a:p>
          <a:p>
            <a:r>
              <a:rPr lang="fr-FR" sz="2000" dirty="0"/>
              <a:t>1960 : Indépendance du Congo; Sécession du Sud-Kasaï (</a:t>
            </a:r>
            <a:r>
              <a:rPr lang="fr-FR" sz="2000" dirty="0" err="1"/>
              <a:t>kalonji</a:t>
            </a:r>
            <a:r>
              <a:rPr lang="fr-FR" sz="2000" dirty="0"/>
              <a:t>)</a:t>
            </a:r>
          </a:p>
          <a:p>
            <a:r>
              <a:rPr lang="fr-FR" sz="2000" dirty="0"/>
              <a:t>1961 : fin du contrat d’entreprise avec la </a:t>
            </a:r>
            <a:r>
              <a:rPr lang="fr-FR" sz="2000" dirty="0" err="1"/>
              <a:t>Forminière</a:t>
            </a:r>
            <a:r>
              <a:rPr lang="fr-FR" sz="2000" dirty="0"/>
              <a:t>.  La société Minière du </a:t>
            </a:r>
            <a:r>
              <a:rPr lang="fr-FR" sz="2000" dirty="0" err="1"/>
              <a:t>Bécéka</a:t>
            </a:r>
            <a:r>
              <a:rPr lang="fr-FR" sz="2000" dirty="0"/>
              <a:t> crée une filiale congolaise : la Société Minière de </a:t>
            </a:r>
            <a:r>
              <a:rPr lang="fr-FR" sz="2000" dirty="0" err="1"/>
              <a:t>Bakwanga</a:t>
            </a:r>
            <a:r>
              <a:rPr lang="fr-FR" sz="2000" dirty="0"/>
              <a:t>,</a:t>
            </a:r>
          </a:p>
          <a:p>
            <a:pPr marL="0" indent="0">
              <a:buNone/>
            </a:pPr>
            <a:r>
              <a:rPr lang="fr-FR" sz="2000" dirty="0"/>
              <a:t>      </a:t>
            </a:r>
            <a:r>
              <a:rPr lang="fr-FR" sz="2000" b="1" dirty="0"/>
              <a:t>MIBA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0871258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7FE7AFE-F221-48BE-E00E-6D0EB487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003232" cy="850106"/>
          </a:xfrm>
        </p:spPr>
        <p:txBody>
          <a:bodyPr/>
          <a:lstStyle/>
          <a:p>
            <a:r>
              <a:rPr lang="fr-BE" dirty="0"/>
              <a:t>HISTOIRE DE LA MIBA (suite)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39B9D5A-6B9D-0F5E-5084-53CDD7DD1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38" y="836712"/>
            <a:ext cx="8221761" cy="5832648"/>
          </a:xfrm>
        </p:spPr>
        <p:txBody>
          <a:bodyPr>
            <a:normAutofit/>
          </a:bodyPr>
          <a:lstStyle/>
          <a:p>
            <a:r>
              <a:rPr lang="fr-BE" sz="2400" dirty="0"/>
              <a:t>1962 :  + arrêt d’exploitation dans le bassin de la </a:t>
            </a:r>
            <a:r>
              <a:rPr lang="fr-BE" sz="2400" dirty="0" err="1"/>
              <a:t>Lulua</a:t>
            </a:r>
            <a:endParaRPr lang="fr-BE" sz="2400" dirty="0"/>
          </a:p>
          <a:p>
            <a:r>
              <a:rPr lang="fr-BE" sz="2400" dirty="0"/>
              <a:t>             + fin de la tentative d’indépendance du Sud-Kasaï</a:t>
            </a:r>
          </a:p>
          <a:p>
            <a:r>
              <a:rPr lang="fr-BE" sz="2400" dirty="0"/>
              <a:t>             + la Société Minière du </a:t>
            </a:r>
            <a:r>
              <a:rPr lang="fr-BE" sz="2400" dirty="0" err="1"/>
              <a:t>Bécéka</a:t>
            </a:r>
            <a:r>
              <a:rPr lang="fr-BE" sz="2400" dirty="0"/>
              <a:t> devient Société d’Entreprise et d’Investissements du </a:t>
            </a:r>
            <a:r>
              <a:rPr lang="fr-BE" sz="2400" dirty="0" err="1"/>
              <a:t>Bécéka</a:t>
            </a:r>
            <a:r>
              <a:rPr lang="fr-BE" sz="2400" dirty="0"/>
              <a:t> : </a:t>
            </a:r>
            <a:r>
              <a:rPr lang="fr-BE" sz="2400" b="1" dirty="0"/>
              <a:t>SIBEKA (</a:t>
            </a:r>
            <a:r>
              <a:rPr lang="fr-BE" sz="2400" dirty="0"/>
              <a:t>80% </a:t>
            </a:r>
            <a:r>
              <a:rPr lang="fr-BE" sz="2400" dirty="0" err="1"/>
              <a:t>Umicore</a:t>
            </a:r>
            <a:r>
              <a:rPr lang="fr-BE" sz="2400" dirty="0"/>
              <a:t>, 20% De Beers). Contrats d’assistance de </a:t>
            </a:r>
            <a:r>
              <a:rPr lang="fr-BE" sz="2400" dirty="0" err="1"/>
              <a:t>Sibéka</a:t>
            </a:r>
            <a:r>
              <a:rPr lang="fr-BE" sz="2400" dirty="0"/>
              <a:t> avec la MIBA.</a:t>
            </a:r>
          </a:p>
          <a:p>
            <a:r>
              <a:rPr lang="fr-BE" sz="2400" dirty="0"/>
              <a:t>1969 : L’Etat congolais prend une participation de 50% dans la MIBA en contrepartie de nouveaux droits miniers</a:t>
            </a:r>
          </a:p>
          <a:p>
            <a:r>
              <a:rPr lang="fr-BE" sz="2400" dirty="0"/>
              <a:t>1973 : Nationalisation de la MIBA</a:t>
            </a:r>
          </a:p>
          <a:p>
            <a:r>
              <a:rPr lang="fr-BE" sz="2400" dirty="0"/>
              <a:t>1978 : restitution de 20 % à </a:t>
            </a:r>
            <a:r>
              <a:rPr lang="fr-BE" sz="2400" dirty="0" err="1"/>
              <a:t>Sibéka</a:t>
            </a:r>
            <a:endParaRPr lang="fr-BE" sz="2400" dirty="0"/>
          </a:p>
          <a:p>
            <a:r>
              <a:rPr lang="fr-BE" sz="2400" dirty="0"/>
              <a:t>1986 : Le poste de Président–administrateur délégué (PAD) est attribué à l’Etat, celui d’ Administrateur directeur général (ADG) à </a:t>
            </a:r>
            <a:r>
              <a:rPr lang="fr-BE" sz="2400" dirty="0" err="1"/>
              <a:t>Sibéka</a:t>
            </a:r>
            <a:r>
              <a:rPr lang="fr-BE" sz="2400" dirty="0"/>
              <a:t>. L’Etat a 5 administrateurs, </a:t>
            </a:r>
            <a:r>
              <a:rPr lang="fr-BE" sz="2400" dirty="0" err="1"/>
              <a:t>Sibéka</a:t>
            </a:r>
            <a:r>
              <a:rPr lang="fr-BE" sz="2400" dirty="0"/>
              <a:t> 2.</a:t>
            </a:r>
          </a:p>
          <a:p>
            <a:r>
              <a:rPr lang="fr-BE" sz="2400" dirty="0"/>
              <a:t>2006 : </a:t>
            </a:r>
            <a:r>
              <a:rPr lang="fr-BE" sz="2400" dirty="0" err="1"/>
              <a:t>Sibéka</a:t>
            </a:r>
            <a:r>
              <a:rPr lang="fr-BE" sz="2400" dirty="0"/>
              <a:t> est racheté par </a:t>
            </a:r>
            <a:r>
              <a:rPr lang="fr-BE" sz="2400" b="1" dirty="0" err="1"/>
              <a:t>Mwana</a:t>
            </a:r>
            <a:r>
              <a:rPr lang="fr-BE" sz="2400" b="1" dirty="0"/>
              <a:t> </a:t>
            </a:r>
            <a:r>
              <a:rPr lang="fr-BE" sz="2400" b="1" dirty="0" err="1"/>
              <a:t>Africa</a:t>
            </a:r>
            <a:endParaRPr lang="fr-BE" sz="2400" b="1" dirty="0"/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42364242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AA346-3C54-E634-E85E-FDF58C48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BE" dirty="0"/>
              <a:t>LE DECLIN DE LA MIBA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DFD80D-A3B2-0B6B-91A1-25DCEEC2A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597" y="1049999"/>
            <a:ext cx="8496944" cy="5746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2800" dirty="0"/>
              <a:t>LES HANDICAPS DE LA MIBA </a:t>
            </a:r>
            <a:r>
              <a:rPr lang="fr-BE" dirty="0"/>
              <a:t>:</a:t>
            </a:r>
          </a:p>
          <a:p>
            <a:pPr marL="0" indent="0">
              <a:buNone/>
            </a:pPr>
            <a:r>
              <a:rPr lang="fr-BE" sz="2400" dirty="0"/>
              <a:t>+ diamant de mauvaise qualité : 5 à 7%  de qualité joaillerie, 70 % de </a:t>
            </a:r>
            <a:r>
              <a:rPr lang="fr-BE" sz="2400" dirty="0" err="1"/>
              <a:t>boart</a:t>
            </a:r>
            <a:r>
              <a:rPr lang="fr-BE" sz="2400" dirty="0"/>
              <a:t> concurrencé par le diamant industriel synthétique</a:t>
            </a:r>
          </a:p>
          <a:p>
            <a:pPr marL="0" indent="0">
              <a:buNone/>
            </a:pPr>
            <a:r>
              <a:rPr lang="fr-BE" sz="2400" dirty="0"/>
              <a:t>+ épuisement progressif des détritiques riches, kimberlites pauvres avec coût minier important</a:t>
            </a:r>
          </a:p>
          <a:p>
            <a:pPr marL="0" indent="0">
              <a:buNone/>
            </a:pPr>
            <a:r>
              <a:rPr lang="fr-BE" sz="2400" dirty="0"/>
              <a:t>+ enclavement et mauvais fonctionnement du rail</a:t>
            </a:r>
          </a:p>
          <a:p>
            <a:pPr marL="0" indent="0">
              <a:buNone/>
            </a:pPr>
            <a:r>
              <a:rPr lang="fr-BE" sz="2400" dirty="0"/>
              <a:t>+ société historiquement « paternaliste » : effectifs pléthoriques (hôpitaux, écoles , sécurité) : 6.000 employés avec salaires élevés pour le pays et nombreux avantages  (nourriture </a:t>
            </a:r>
            <a:r>
              <a:rPr lang="fr-BE" sz="2400" dirty="0" err="1"/>
              <a:t>p.e</a:t>
            </a:r>
            <a:r>
              <a:rPr lang="fr-BE" sz="2400" dirty="0"/>
              <a:t>)</a:t>
            </a:r>
          </a:p>
          <a:p>
            <a:pPr marL="0" indent="0">
              <a:buNone/>
            </a:pPr>
            <a:r>
              <a:rPr lang="fr-BE" sz="2400" dirty="0"/>
              <a:t>+ illusion de richesse  et donc convoitise depuis le creuseur jusqu’au sommet  ….</a:t>
            </a:r>
          </a:p>
          <a:p>
            <a:pPr marL="0" indent="0">
              <a:buNone/>
            </a:pPr>
            <a:r>
              <a:rPr lang="fr-BE" sz="2400" dirty="0"/>
              <a:t>+ ingérence de l’Etat dans la gestion et la commercialisation. Avances fiscales demandées pour plusieurs dizaines de millions USD . Cession du massif de </a:t>
            </a:r>
            <a:r>
              <a:rPr lang="fr-BE" sz="2400" dirty="0" err="1"/>
              <a:t>Tshibue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503367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1A5F1-F798-6124-6682-DAAE8BF0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r-BE" dirty="0"/>
              <a:t>LE DECLIN DE LA MIBA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FC3193-310B-F5F9-1C20-1C8621BF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02634"/>
          </a:xfrm>
        </p:spPr>
        <p:txBody>
          <a:bodyPr/>
          <a:lstStyle/>
          <a:p>
            <a:pPr marL="0" indent="0">
              <a:buNone/>
            </a:pPr>
            <a:r>
              <a:rPr lang="fr-BE" sz="2800" b="1" dirty="0"/>
              <a:t>Conséquences : </a:t>
            </a:r>
          </a:p>
          <a:p>
            <a:pPr marL="0" indent="0">
              <a:buNone/>
            </a:pPr>
            <a:r>
              <a:rPr lang="fr-BE" sz="2400" dirty="0"/>
              <a:t>Le prix de vente devient inférieur au prix de revient et la société entre dans une spirale descendante avec diminution de plus en plus rapide de la production (</a:t>
            </a:r>
            <a:r>
              <a:rPr lang="fr-BE" sz="2400" dirty="0" err="1"/>
              <a:t>cf</a:t>
            </a:r>
            <a:r>
              <a:rPr lang="fr-BE" sz="2400" dirty="0"/>
              <a:t> Gécamines 1990-2000)</a:t>
            </a:r>
          </a:p>
          <a:p>
            <a:pPr marL="0" indent="0">
              <a:buNone/>
            </a:pPr>
            <a:r>
              <a:rPr lang="fr-BE" sz="2800" b="1" dirty="0"/>
              <a:t>Tentatives de redressement 2001-2008</a:t>
            </a:r>
          </a:p>
          <a:p>
            <a:pPr marL="0" indent="0">
              <a:buNone/>
            </a:pPr>
            <a:r>
              <a:rPr lang="fr-BE" sz="2400" dirty="0"/>
              <a:t>+ Récupération des rejets des périodes fastes ; faite !</a:t>
            </a:r>
          </a:p>
          <a:p>
            <a:pPr marL="0" indent="0">
              <a:buNone/>
            </a:pPr>
            <a:r>
              <a:rPr lang="fr-BE" sz="2400" dirty="0"/>
              <a:t>+ Investissements : Laverie à Kimberlite, dragline, centrale électrique : environ 20 millions USD mais financement via un contrat de commercialisation léonin…</a:t>
            </a:r>
          </a:p>
          <a:p>
            <a:pPr marL="0" indent="0">
              <a:buNone/>
            </a:pPr>
            <a:r>
              <a:rPr lang="fr-BE" sz="2400" dirty="0"/>
              <a:t>+ création de joint-ventures pour découvrir et/ou exploiter d’autres gisements : partenaires choisis (ou imposés…) : De Beers, BHP, DGI (</a:t>
            </a:r>
            <a:r>
              <a:rPr lang="fr-BE" sz="2400" dirty="0" err="1"/>
              <a:t>Gertler</a:t>
            </a:r>
            <a:r>
              <a:rPr lang="fr-BE" sz="2400" dirty="0"/>
              <a:t>), indiens, russes,…</a:t>
            </a:r>
          </a:p>
        </p:txBody>
      </p:sp>
    </p:spTree>
    <p:extLst>
      <p:ext uri="{BB962C8B-B14F-4D97-AF65-F5344CB8AC3E}">
        <p14:creationId xmlns:p14="http://schemas.microsoft.com/office/powerpoint/2010/main" val="370828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B56DDB-2794-2C0E-8D92-02C4B71E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DIAMANT BRUT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1BD98E-F767-5664-C7DA-4FFC94F7C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DIAMANT NATUREL</a:t>
            </a:r>
          </a:p>
          <a:p>
            <a:endParaRPr lang="fr-FR" dirty="0"/>
          </a:p>
          <a:p>
            <a:r>
              <a:rPr lang="fr-FR" dirty="0"/>
              <a:t>LE DIAMANT SYNTHETIQUE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204623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A7B6E-9909-778D-0964-61550459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72206"/>
            <a:ext cx="7488832" cy="2104666"/>
          </a:xfrm>
        </p:spPr>
        <p:txBody>
          <a:bodyPr>
            <a:normAutofit fontScale="90000"/>
          </a:bodyPr>
          <a:lstStyle/>
          <a:p>
            <a:r>
              <a:rPr lang="fr-BE" sz="4400" b="1" dirty="0"/>
              <a:t>Echecs des investissements réalisés et des JV formées</a:t>
            </a:r>
            <a:br>
              <a:rPr lang="fr-BE" b="1" dirty="0"/>
            </a:br>
            <a:r>
              <a:rPr lang="fr-BE" sz="4400" b="1" dirty="0"/>
              <a:t>	</a:t>
            </a:r>
            <a:br>
              <a:rPr lang="fr-BE" sz="4400" b="1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4673E4-17D6-9E56-1C84-74DE38E3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00808"/>
            <a:ext cx="8229600" cy="4536504"/>
          </a:xfrm>
        </p:spPr>
        <p:txBody>
          <a:bodyPr/>
          <a:lstStyle/>
          <a:p>
            <a:r>
              <a:rPr lang="fr-FR" dirty="0"/>
              <a:t>Prix de revient ex-kimberlite prohibitif</a:t>
            </a:r>
          </a:p>
          <a:p>
            <a:r>
              <a:rPr lang="fr-FR" dirty="0"/>
              <a:t>Dragline : Technicien tué, alimentation électrique, pannes</a:t>
            </a:r>
          </a:p>
          <a:p>
            <a:r>
              <a:rPr lang="fr-FR" dirty="0"/>
              <a:t>Centrale </a:t>
            </a:r>
            <a:r>
              <a:rPr lang="fr-FR" dirty="0" err="1"/>
              <a:t>Tshala</a:t>
            </a:r>
            <a:r>
              <a:rPr lang="fr-FR" dirty="0"/>
              <a:t> : choix des turbines, pannes</a:t>
            </a:r>
          </a:p>
          <a:p>
            <a:r>
              <a:rPr lang="fr-FR" dirty="0"/>
              <a:t>Kimberlites découvertes par De Beers : non rentables , pas de résultats ailleurs</a:t>
            </a:r>
          </a:p>
          <a:p>
            <a:r>
              <a:rPr lang="fr-FR" dirty="0"/>
              <a:t>Petites JV inopérantes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501944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9CB5114-1A53-BB69-9962-C5D3FAD2C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 MIBA</a:t>
            </a:r>
            <a:endParaRPr lang="fr-BE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2E07D29-6128-3454-F487-A898BF376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/>
              <a:t>Ressources géologiques: environ 100 millions de carats</a:t>
            </a:r>
          </a:p>
          <a:p>
            <a:pPr marL="0" indent="0">
              <a:buNone/>
            </a:pPr>
            <a:r>
              <a:rPr lang="fr-FR" b="1" dirty="0"/>
              <a:t>Réserves minières </a:t>
            </a:r>
            <a:r>
              <a:rPr lang="fr-FR" dirty="0"/>
              <a:t>: 70 millions de carats :</a:t>
            </a:r>
          </a:p>
          <a:p>
            <a:pPr marL="0" indent="0">
              <a:buNone/>
            </a:pPr>
            <a:r>
              <a:rPr lang="fr-FR" dirty="0"/>
              <a:t>+ kimberlites : 59 millions , 84%  dont 48 millions Massif 1,   1,8 carat/m3</a:t>
            </a:r>
          </a:p>
          <a:p>
            <a:pPr marL="0" indent="0">
              <a:buNone/>
            </a:pPr>
            <a:r>
              <a:rPr lang="fr-FR" dirty="0"/>
              <a:t>+ détritiques : 10 millions, 14 %,  3,5 carats/m3</a:t>
            </a:r>
          </a:p>
          <a:p>
            <a:pPr marL="0" indent="0">
              <a:buNone/>
            </a:pPr>
            <a:r>
              <a:rPr lang="fr-FR" b="1" dirty="0"/>
              <a:t>Les perspectives restent  sombres !</a:t>
            </a:r>
          </a:p>
          <a:p>
            <a:pPr marL="0" indent="0">
              <a:buNone/>
            </a:pPr>
            <a:r>
              <a:rPr lang="fr-FR" dirty="0"/>
              <a:t>Les </a:t>
            </a:r>
            <a:r>
              <a:rPr lang="fr-FR" b="1" dirty="0"/>
              <a:t>possibilités rentables</a:t>
            </a:r>
            <a:r>
              <a:rPr lang="fr-FR" dirty="0"/>
              <a:t> sont :</a:t>
            </a:r>
          </a:p>
          <a:p>
            <a:pPr marL="0" indent="0">
              <a:buNone/>
            </a:pPr>
            <a:r>
              <a:rPr lang="fr-FR" dirty="0"/>
              <a:t>+ la dragline remise en état et avec alimentation électrique stable</a:t>
            </a:r>
          </a:p>
          <a:p>
            <a:pPr marL="0" indent="0">
              <a:buNone/>
            </a:pPr>
            <a:r>
              <a:rPr lang="fr-FR" dirty="0"/>
              <a:t>+ l’exploitation des concessions de Tshikapa : 10  millions </a:t>
            </a:r>
            <a:r>
              <a:rPr lang="fr-FR" dirty="0" err="1"/>
              <a:t>crts</a:t>
            </a:r>
            <a:r>
              <a:rPr lang="fr-FR" dirty="0"/>
              <a:t>, 35% de </a:t>
            </a:r>
            <a:r>
              <a:rPr lang="fr-FR" dirty="0" err="1"/>
              <a:t>gems</a:t>
            </a:r>
            <a:r>
              <a:rPr lang="fr-FR" dirty="0"/>
              <a:t>. Carat estimé à 60 USD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Conditions</a:t>
            </a:r>
            <a:r>
              <a:rPr lang="fr-FR" dirty="0"/>
              <a:t> : financement, coopération technique ou association, sécurité, commercialisation transparente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12686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b="1" dirty="0"/>
              <a:t>CONCLUSION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DIAMANTS\PUB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148387" cy="845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Je souhaite de pouvoir</a:t>
            </a:r>
            <a:br>
              <a:rPr lang="fr-BE" dirty="0"/>
            </a:br>
            <a:r>
              <a:rPr lang="fr-BE" dirty="0"/>
              <a:t>un jour</a:t>
            </a:r>
            <a:br>
              <a:rPr lang="fr-BE" dirty="0"/>
            </a:br>
            <a:r>
              <a:rPr lang="fr-BE" dirty="0"/>
              <a:t>fêter leurs noces</a:t>
            </a:r>
            <a:br>
              <a:rPr lang="fr-BE" dirty="0"/>
            </a:br>
            <a:r>
              <a:rPr lang="fr-BE" dirty="0"/>
              <a:t>de</a:t>
            </a:r>
            <a:br>
              <a:rPr lang="fr-BE" dirty="0"/>
            </a:br>
            <a:r>
              <a:rPr lang="fr-BE" b="1" dirty="0"/>
              <a:t>DIAMANT !!!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14546" y="4786322"/>
            <a:ext cx="5557854" cy="852478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9FB17-6581-275A-4689-C4EEB4DB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D29EAB-C35F-2701-6A49-081A39CED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29" y="1404234"/>
            <a:ext cx="8229600" cy="4833078"/>
          </a:xfrm>
        </p:spPr>
        <p:txBody>
          <a:bodyPr>
            <a:normAutofit fontScale="92500"/>
          </a:bodyPr>
          <a:lstStyle/>
          <a:p>
            <a:r>
              <a:rPr lang="fr-FR" dirty="0" err="1"/>
              <a:t>Forminière</a:t>
            </a:r>
            <a:r>
              <a:rPr lang="fr-FR" dirty="0"/>
              <a:t>, 1906-1956, éditions Louis Cuypers</a:t>
            </a:r>
          </a:p>
          <a:p>
            <a:r>
              <a:rPr lang="fr-FR" dirty="0"/>
              <a:t>Histoire de diamants, La Société Minière du </a:t>
            </a:r>
            <a:r>
              <a:rPr lang="fr-FR" dirty="0" err="1"/>
              <a:t>Bécéka</a:t>
            </a:r>
            <a:r>
              <a:rPr lang="fr-FR" dirty="0"/>
              <a:t> au Congo, Odile De Bruyn, éditions Racine 2006</a:t>
            </a:r>
          </a:p>
          <a:p>
            <a:r>
              <a:rPr lang="fr-FR" dirty="0"/>
              <a:t>Diamants , au cœur de la terre, des étoiles, du pouvoir, Mouawad 2001</a:t>
            </a:r>
          </a:p>
          <a:p>
            <a:r>
              <a:rPr lang="fr-FR" dirty="0"/>
              <a:t>Le Diamant, réalité et passion Eddy </a:t>
            </a:r>
            <a:r>
              <a:rPr lang="fr-FR" dirty="0" err="1"/>
              <a:t>Vleesschdrager</a:t>
            </a:r>
            <a:r>
              <a:rPr lang="fr-FR" dirty="0"/>
              <a:t>, éditions du Perron, 1997</a:t>
            </a:r>
          </a:p>
          <a:p>
            <a:r>
              <a:rPr lang="fr-FR" dirty="0" err="1"/>
              <a:t>From</a:t>
            </a:r>
            <a:r>
              <a:rPr lang="fr-FR" dirty="0"/>
              <a:t> Mine to </a:t>
            </a:r>
            <a:r>
              <a:rPr lang="fr-FR" dirty="0" err="1"/>
              <a:t>Mistress</a:t>
            </a:r>
            <a:r>
              <a:rPr lang="fr-FR" dirty="0"/>
              <a:t> , </a:t>
            </a:r>
            <a:r>
              <a:rPr lang="fr-FR" dirty="0" err="1"/>
              <a:t>Chaim</a:t>
            </a:r>
            <a:r>
              <a:rPr lang="fr-FR" dirty="0"/>
              <a:t> Even-Zohar,2020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304752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D3900-CB7B-BAAF-43E8-C8FFB70E4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SITES INTERNET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62D613-4BD4-CE47-1B10-C116B3D11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+ rapaport.com</a:t>
            </a:r>
          </a:p>
          <a:p>
            <a:pPr marL="0" indent="0">
              <a:buNone/>
            </a:pPr>
            <a:r>
              <a:rPr lang="fr-FR" dirty="0"/>
              <a:t>+ idexonline.com</a:t>
            </a:r>
          </a:p>
          <a:p>
            <a:pPr marL="0" indent="0">
              <a:buNone/>
            </a:pPr>
            <a:r>
              <a:rPr lang="fr-FR" dirty="0"/>
              <a:t>+ diamant-infos.com</a:t>
            </a:r>
          </a:p>
          <a:p>
            <a:pPr marL="0" indent="0">
              <a:buNone/>
            </a:pPr>
            <a:r>
              <a:rPr lang="fr-FR" dirty="0"/>
              <a:t>+ Kimberleyprocess.com/</a:t>
            </a:r>
            <a:r>
              <a:rPr lang="fr-FR" dirty="0" err="1"/>
              <a:t>fr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+ puregrowndiamonds.com</a:t>
            </a:r>
          </a:p>
          <a:p>
            <a:pPr marL="0" indent="0">
              <a:buNone/>
            </a:pPr>
            <a:r>
              <a:rPr lang="fr-FR" dirty="0"/>
              <a:t>+ diamant-gems.com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7992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DIAMANT NATUREL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FORMATION DU DIAMANT NATUREL</a:t>
            </a:r>
          </a:p>
          <a:p>
            <a:r>
              <a:rPr lang="fr-BE" dirty="0"/>
              <a:t>TYPES DE GISEMENTS</a:t>
            </a:r>
          </a:p>
          <a:p>
            <a:r>
              <a:rPr lang="fr-BE" dirty="0"/>
              <a:t>PROSPECTION</a:t>
            </a:r>
          </a:p>
          <a:p>
            <a:r>
              <a:rPr lang="fr-BE" dirty="0"/>
              <a:t>EXPLOITATION MINIERE</a:t>
            </a:r>
          </a:p>
          <a:p>
            <a:r>
              <a:rPr lang="fr-BE" dirty="0"/>
              <a:t>CONCENTRATION </a:t>
            </a:r>
          </a:p>
          <a:p>
            <a:r>
              <a:rPr lang="fr-BE" dirty="0"/>
              <a:t>TRIAGE</a:t>
            </a:r>
          </a:p>
          <a:p>
            <a:r>
              <a:rPr lang="fr-BE" dirty="0"/>
              <a:t>SECURITE</a:t>
            </a:r>
          </a:p>
          <a:p>
            <a:r>
              <a:rPr lang="fr-BE" dirty="0"/>
              <a:t>CATEGORIES DES DIAMANTS NATURELS BRUTS</a:t>
            </a:r>
          </a:p>
          <a:p>
            <a:r>
              <a:rPr lang="fr-BE" dirty="0"/>
              <a:t>EXEMPLES DE DIAMANTS</a:t>
            </a:r>
          </a:p>
          <a:p>
            <a:r>
              <a:rPr lang="fr-BE" dirty="0"/>
              <a:t>PROBLEMATIQUES DU DIAMANT NATUREL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4544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26392</TotalTime>
  <Words>2327</Words>
  <Application>Microsoft Office PowerPoint</Application>
  <PresentationFormat>Affichage à l'écran (4:3)</PresentationFormat>
  <Paragraphs>273</Paragraphs>
  <Slides>86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86</vt:i4>
      </vt:variant>
    </vt:vector>
  </HeadingPairs>
  <TitlesOfParts>
    <vt:vector size="90" baseType="lpstr">
      <vt:lpstr>Arial</vt:lpstr>
      <vt:lpstr>Calibri</vt:lpstr>
      <vt:lpstr>Times New Roman</vt:lpstr>
      <vt:lpstr>Thème Office</vt:lpstr>
      <vt:lpstr>LE DIAMANT</vt:lpstr>
      <vt:lpstr>Présentation PowerPoint</vt:lpstr>
      <vt:lpstr>PLAN DE L’EXPOSE   </vt:lpstr>
      <vt:lpstr>LE DIAMANT</vt:lpstr>
      <vt:lpstr>Présentation PowerPoint</vt:lpstr>
      <vt:lpstr>STRUCTURE CRISTALLINE</vt:lpstr>
      <vt:lpstr>CARACTERISTIQUES DU DIAMANT</vt:lpstr>
      <vt:lpstr>LE DIAMANT BRUT</vt:lpstr>
      <vt:lpstr>LE DIAMANT NATUREL</vt:lpstr>
      <vt:lpstr>GENESE DE LA KIMBERLITE</vt:lpstr>
      <vt:lpstr>Présentation PowerPoint</vt:lpstr>
      <vt:lpstr>GISEMENTS</vt:lpstr>
      <vt:lpstr>PROSPECTION  AEROPORTEE relevés électromagnétiques relevés microgravimétriques </vt:lpstr>
      <vt:lpstr>PROSPECTION carottes de sondage</vt:lpstr>
      <vt:lpstr>EXPLOITATION OFF SHORE (Namibie)</vt:lpstr>
      <vt:lpstr>CONCENTRATION séparation par gravité</vt:lpstr>
      <vt:lpstr>CONCENTRATION séparation par rayons X</vt:lpstr>
      <vt:lpstr>Avant triage</vt:lpstr>
      <vt:lpstr>Diamants bruts triés de 0,25 à 10 carats</vt:lpstr>
      <vt:lpstr>Catégories de diamants bruts</vt:lpstr>
      <vt:lpstr>Sawable et makable</vt:lpstr>
      <vt:lpstr>DIAMANT « NGOKAS «  266   Carats</vt:lpstr>
      <vt:lpstr>DIAMANT ROSE 32CRTS 15 MILLIONS $ Tanzanie</vt:lpstr>
      <vt:lpstr>Constellation 813 crts 63 millions $ Botswana</vt:lpstr>
      <vt:lpstr>LESEDI LA RONA 1109 crts</vt:lpstr>
      <vt:lpstr>PRODUCTION ET EXPORTATION DU DIAMANT BRUT</vt:lpstr>
      <vt:lpstr>Présentation PowerPoint</vt:lpstr>
      <vt:lpstr>Présentation PowerPoint</vt:lpstr>
      <vt:lpstr>GRANDES SOCIETES MINIERES</vt:lpstr>
      <vt:lpstr>Présentation PowerPoint</vt:lpstr>
      <vt:lpstr>Creuseurs artisanaux</vt:lpstr>
      <vt:lpstr>LE MARCHE DU DIAMANT BRUT</vt:lpstr>
      <vt:lpstr>Présentation PowerPoint</vt:lpstr>
      <vt:lpstr>PIPELINE DU DIAMANT NATUREL</vt:lpstr>
      <vt:lpstr>PROBLEMATIQUES DU DIAMANT NATUREL</vt:lpstr>
      <vt:lpstr>LES SOLUTIONS ?</vt:lpstr>
      <vt:lpstr>DIAMANTS SYNTHETIQUES</vt:lpstr>
      <vt:lpstr>LE DIAMANT TAILLE</vt:lpstr>
      <vt:lpstr>LA TAILLE</vt:lpstr>
      <vt:lpstr>Tailleurs en Inde</vt:lpstr>
      <vt:lpstr>Diamants taillés et polis</vt:lpstr>
      <vt:lpstr>Expertise d’un diamant taillé</vt:lpstr>
      <vt:lpstr>LES QUATRE « C »</vt:lpstr>
      <vt:lpstr>CUT ou type de taille</vt:lpstr>
      <vt:lpstr>LE BRILLANT</vt:lpstr>
      <vt:lpstr>Présentation PowerPoint</vt:lpstr>
      <vt:lpstr>Diamant taillé en forme de poire </vt:lpstr>
      <vt:lpstr>Forme marquise</vt:lpstr>
      <vt:lpstr>Présentation PowerPoint</vt:lpstr>
      <vt:lpstr>Présentation PowerPoint</vt:lpstr>
      <vt:lpstr>Présentation PowerPoint</vt:lpstr>
      <vt:lpstr>Minuscules brillants</vt:lpstr>
      <vt:lpstr>PIPELINE DU DIAMANT NATUREL TAILLE 2022</vt:lpstr>
      <vt:lpstr>ANVERS (2021)</vt:lpstr>
      <vt:lpstr>PIPELINE DU DIAMANT SYNTHETIQUE  2022</vt:lpstr>
      <vt:lpstr>Présentation PowerPoint</vt:lpstr>
      <vt:lpstr>DIAMANTS CELEBRES</vt:lpstr>
      <vt:lpstr>JOYAUX DE LA COURONNE BRITANNIQUE</vt:lpstr>
      <vt:lpstr>LE SCEPTRE A LA CROIX Cullinan  1 : 530 crts</vt:lpstr>
      <vt:lpstr>COURONNE IMPERIALE D’ETAT Cullinan II 317 crts</vt:lpstr>
      <vt:lpstr>COURONNE DE LA REINE MERE Koh I Noor 109 crts</vt:lpstr>
      <vt:lpstr>DIAMANTS DE BEERS</vt:lpstr>
      <vt:lpstr>CENTENARY brut 6OO crts, taillé 274 crts , 247 façettes</vt:lpstr>
      <vt:lpstr>AGRA rose, VSI2, 28 crts, 4 millions £ en 1990</vt:lpstr>
      <vt:lpstr>EUREKA coussin 10 crts 1er diamant trouvé en RSA</vt:lpstr>
      <vt:lpstr>DE BEERS DIAMOND 228 CARATS</vt:lpstr>
      <vt:lpstr>GOLDEN JUBILEE brut 755 crts, taillé 546 crts, Bangkok</vt:lpstr>
      <vt:lpstr>MILLENIUM STAR brut 777 crts , taillé 2O3 crts , D , F, 1999</vt:lpstr>
      <vt:lpstr>LE BELUGA ( ex brut Ngokas ) 102 crts , ovale , D , F</vt:lpstr>
      <vt:lpstr>DIAMANT BLEU 10 CRTS   ESTIME 30 MILLIONS $</vt:lpstr>
      <vt:lpstr>« Oppenheimer » 14,6 crts  50 millions$  RSA</vt:lpstr>
      <vt:lpstr>Diamants synthétiques HTHP</vt:lpstr>
      <vt:lpstr>Anneau avec diamant synthétique CVD</vt:lpstr>
      <vt:lpstr>Présentation PowerPoint</vt:lpstr>
      <vt:lpstr>  LA SOCIETE MINIERE DE BAKWANGA                             MIBA Histoire Handicaps LE DECLIN PERSPECTVES</vt:lpstr>
      <vt:lpstr>HISTOIRE DE LA MIBA</vt:lpstr>
      <vt:lpstr>HISTOIRE DE LA MIBA (suite)</vt:lpstr>
      <vt:lpstr>LE DECLIN DE LA MIBA</vt:lpstr>
      <vt:lpstr>LE DECLIN DE LA MIBA</vt:lpstr>
      <vt:lpstr>Echecs des investissements réalisés et des JV formées   </vt:lpstr>
      <vt:lpstr>PERSPECTIVES MIBA</vt:lpstr>
      <vt:lpstr>CONCLUSION</vt:lpstr>
      <vt:lpstr>Présentation PowerPoint</vt:lpstr>
      <vt:lpstr>Je souhaite de pouvoir un jour fêter leurs noces de DIAMANT !!!</vt:lpstr>
      <vt:lpstr>BIBLIOGRAPHIE</vt:lpstr>
      <vt:lpstr>SITES INTERNET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Diamant rotary</dc:title>
  <dc:creator>haubert</dc:creator>
  <cp:lastModifiedBy>Gisèle et Michel Haubert</cp:lastModifiedBy>
  <cp:revision>536</cp:revision>
  <cp:lastPrinted>2023-11-15T08:14:47Z</cp:lastPrinted>
  <dcterms:created xsi:type="dcterms:W3CDTF">2010-05-22T09:44:21Z</dcterms:created>
  <dcterms:modified xsi:type="dcterms:W3CDTF">2023-11-18T09:56:51Z</dcterms:modified>
</cp:coreProperties>
</file>